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05" r:id="rId4"/>
    <p:sldId id="259" r:id="rId5"/>
    <p:sldId id="287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06" r:id="rId16"/>
    <p:sldId id="296" r:id="rId17"/>
    <p:sldId id="300" r:id="rId18"/>
    <p:sldId id="297" r:id="rId19"/>
    <p:sldId id="299" r:id="rId20"/>
    <p:sldId id="298" r:id="rId21"/>
    <p:sldId id="301" r:id="rId22"/>
    <p:sldId id="302" r:id="rId23"/>
    <p:sldId id="303" r:id="rId24"/>
    <p:sldId id="30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8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0EB"/>
    <a:srgbClr val="DBE5E7"/>
    <a:srgbClr val="FFFFFF"/>
    <a:srgbClr val="536B82"/>
    <a:srgbClr val="ECEDEB"/>
    <a:srgbClr val="F0EFEA"/>
    <a:srgbClr val="F0F0F0"/>
    <a:srgbClr val="9CD8D0"/>
    <a:srgbClr val="D9D9D9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4" autoAdjust="0"/>
    <p:restoredTop sz="74084" autoAdjust="0"/>
  </p:normalViewPr>
  <p:slideViewPr>
    <p:cSldViewPr snapToGrid="0" showGuides="1">
      <p:cViewPr varScale="1">
        <p:scale>
          <a:sx n="61" d="100"/>
          <a:sy n="61" d="100"/>
        </p:scale>
        <p:origin x="1152" y="53"/>
      </p:cViewPr>
      <p:guideLst>
        <p:guide orient="horz" pos="1858"/>
        <p:guide pos="3844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-178"/>
    </p:cViewPr>
  </p:sorterViewPr>
  <p:notesViewPr>
    <p:cSldViewPr snapToGrid="0">
      <p:cViewPr varScale="1">
        <p:scale>
          <a:sx n="92" d="100"/>
          <a:sy n="92" d="100"/>
        </p:scale>
        <p:origin x="411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defRPr>
            </a:lvl1pPr>
          </a:lstStyle>
          <a:p>
            <a:fld id="{D2A48B96-639E-45A3-A0BA-2464DFDB1FAA}" type="datetimeFigureOut">
              <a:rPr lang="zh-CN" altLang="en-US"/>
              <a:t>2025/1/3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defRPr>
            </a:lvl1pPr>
          </a:lstStyle>
          <a:p>
            <a:fld id="{A6837353-30EB-4A48-80EB-173D804AEFBD}" type="slidenum">
              <a:r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Regular" panose="020B0500000000000000" charset="-122"/>
        <a:ea typeface="思源黑体 Regular" panose="020B0500000000000000" charset="-122"/>
        <a:cs typeface="思源黑体 Regular" panose="020B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Regular" panose="020B0500000000000000" charset="-122"/>
        <a:ea typeface="思源黑体 Regular" panose="020B0500000000000000" charset="-122"/>
        <a:cs typeface="思源黑体 Regular" panose="020B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Regular" panose="020B0500000000000000" charset="-122"/>
        <a:ea typeface="思源黑体 Regular" panose="020B0500000000000000" charset="-122"/>
        <a:cs typeface="思源黑体 Regular" panose="020B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Regular" panose="020B0500000000000000" charset="-122"/>
        <a:ea typeface="思源黑体 Regular" panose="020B0500000000000000" charset="-122"/>
        <a:cs typeface="思源黑体 Regular" panose="020B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Regular" panose="020B0500000000000000" charset="-122"/>
        <a:ea typeface="思源黑体 Regular" panose="020B0500000000000000" charset="-122"/>
        <a:cs typeface="思源黑体 Regular" panose="020B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BAA76-FE6A-933B-CF7D-F567FA12E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幻灯片图像占位符 1">
            <a:extLst>
              <a:ext uri="{FF2B5EF4-FFF2-40B4-BE49-F238E27FC236}">
                <a16:creationId xmlns:a16="http://schemas.microsoft.com/office/drawing/2014/main" id="{62E6A4FB-ABDF-75DB-5C47-CFCCFEB02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备注占位符 2">
            <a:extLst>
              <a:ext uri="{FF2B5EF4-FFF2-40B4-BE49-F238E27FC236}">
                <a16:creationId xmlns:a16="http://schemas.microsoft.com/office/drawing/2014/main" id="{76628BEB-BB08-C750-501D-105B060CE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灯片编号占位符 3">
            <a:extLst>
              <a:ext uri="{FF2B5EF4-FFF2-40B4-BE49-F238E27FC236}">
                <a16:creationId xmlns:a16="http://schemas.microsoft.com/office/drawing/2014/main" id="{1D9A4404-3431-5E3E-6A48-7794D1B21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12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D6431-CDC8-F32F-EC8F-7271E315B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幻灯片图像占位符 1">
            <a:extLst>
              <a:ext uri="{FF2B5EF4-FFF2-40B4-BE49-F238E27FC236}">
                <a16:creationId xmlns:a16="http://schemas.microsoft.com/office/drawing/2014/main" id="{F7D0A651-6E2D-FD45-4F13-163E170F8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备注占位符 2">
            <a:extLst>
              <a:ext uri="{FF2B5EF4-FFF2-40B4-BE49-F238E27FC236}">
                <a16:creationId xmlns:a16="http://schemas.microsoft.com/office/drawing/2014/main" id="{2546D195-AFDF-CBB1-CC86-C3D2EA38D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灯片编号占位符 3">
            <a:extLst>
              <a:ext uri="{FF2B5EF4-FFF2-40B4-BE49-F238E27FC236}">
                <a16:creationId xmlns:a16="http://schemas.microsoft.com/office/drawing/2014/main" id="{6B0A5D82-1432-5AFF-6CDE-8CC966ACA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74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A556F-6E50-732F-2937-377DBFE0C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幻灯片图像占位符 1">
            <a:extLst>
              <a:ext uri="{FF2B5EF4-FFF2-40B4-BE49-F238E27FC236}">
                <a16:creationId xmlns:a16="http://schemas.microsoft.com/office/drawing/2014/main" id="{9EA6F878-4355-6CC5-159F-01BD39C04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备注占位符 2">
            <a:extLst>
              <a:ext uri="{FF2B5EF4-FFF2-40B4-BE49-F238E27FC236}">
                <a16:creationId xmlns:a16="http://schemas.microsoft.com/office/drawing/2014/main" id="{9E114A3A-68CF-7F59-AD35-7BF8B76971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灯片编号占位符 3">
            <a:extLst>
              <a:ext uri="{FF2B5EF4-FFF2-40B4-BE49-F238E27FC236}">
                <a16:creationId xmlns:a16="http://schemas.microsoft.com/office/drawing/2014/main" id="{CD01187D-12D8-7C6A-2707-75AE979D3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509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C9BB0-7824-B7AC-8380-C6F947189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>
            <a:extLst>
              <a:ext uri="{FF2B5EF4-FFF2-40B4-BE49-F238E27FC236}">
                <a16:creationId xmlns:a16="http://schemas.microsoft.com/office/drawing/2014/main" id="{B8070501-C670-CA7C-61A7-A0E9C8D74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>
            <a:extLst>
              <a:ext uri="{FF2B5EF4-FFF2-40B4-BE49-F238E27FC236}">
                <a16:creationId xmlns:a16="http://schemas.microsoft.com/office/drawing/2014/main" id="{1A2B5DCB-C936-04D5-4566-C27F90879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8740F959-1BFC-17B3-4413-C437C43B9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5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769AF-00B6-90BA-6DEE-3E970A4FB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>
            <a:extLst>
              <a:ext uri="{FF2B5EF4-FFF2-40B4-BE49-F238E27FC236}">
                <a16:creationId xmlns:a16="http://schemas.microsoft.com/office/drawing/2014/main" id="{6B7EC405-E4DE-E76E-761B-0810BB0BB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>
            <a:extLst>
              <a:ext uri="{FF2B5EF4-FFF2-40B4-BE49-F238E27FC236}">
                <a16:creationId xmlns:a16="http://schemas.microsoft.com/office/drawing/2014/main" id="{F5E6A780-5B88-9BF1-F4DB-1FD5AF0379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FFF8F539-C395-7840-05BF-1E2B1AA2F2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378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E7ED0-346B-F16C-1BBD-D65774598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>
            <a:extLst>
              <a:ext uri="{FF2B5EF4-FFF2-40B4-BE49-F238E27FC236}">
                <a16:creationId xmlns:a16="http://schemas.microsoft.com/office/drawing/2014/main" id="{0DCBE250-3B99-CF12-1F24-141B01C70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>
            <a:extLst>
              <a:ext uri="{FF2B5EF4-FFF2-40B4-BE49-F238E27FC236}">
                <a16:creationId xmlns:a16="http://schemas.microsoft.com/office/drawing/2014/main" id="{33F59A0B-C2C2-7E89-B357-148CA8534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0173531D-4B5E-E812-367C-4F937D2963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05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BFD12-C7E8-A7FF-9A45-6D804D69A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>
            <a:extLst>
              <a:ext uri="{FF2B5EF4-FFF2-40B4-BE49-F238E27FC236}">
                <a16:creationId xmlns:a16="http://schemas.microsoft.com/office/drawing/2014/main" id="{3E5F8967-4863-2B03-7160-2A4F2430E7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>
            <a:extLst>
              <a:ext uri="{FF2B5EF4-FFF2-40B4-BE49-F238E27FC236}">
                <a16:creationId xmlns:a16="http://schemas.microsoft.com/office/drawing/2014/main" id="{C8A0CB28-5C5F-F679-7E8B-58D54730F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BB32EA3B-1573-67F8-C983-AE43A9A1E2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254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13DB1-05A9-FCFC-CDCD-72CA83AA8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>
            <a:extLst>
              <a:ext uri="{FF2B5EF4-FFF2-40B4-BE49-F238E27FC236}">
                <a16:creationId xmlns:a16="http://schemas.microsoft.com/office/drawing/2014/main" id="{BF75FD46-864A-7790-5C70-B0E1DD235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>
            <a:extLst>
              <a:ext uri="{FF2B5EF4-FFF2-40B4-BE49-F238E27FC236}">
                <a16:creationId xmlns:a16="http://schemas.microsoft.com/office/drawing/2014/main" id="{C09FC4E2-E624-B40C-0A7D-DE6EE2046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02987F23-7372-2718-6AC4-BFE71A7D5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27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94B03-DE0E-7FAB-4D68-4F074D8C4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>
            <a:extLst>
              <a:ext uri="{FF2B5EF4-FFF2-40B4-BE49-F238E27FC236}">
                <a16:creationId xmlns:a16="http://schemas.microsoft.com/office/drawing/2014/main" id="{EF5F202B-53B6-B433-05BB-C723029A3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>
            <a:extLst>
              <a:ext uri="{FF2B5EF4-FFF2-40B4-BE49-F238E27FC236}">
                <a16:creationId xmlns:a16="http://schemas.microsoft.com/office/drawing/2014/main" id="{F961827C-F68E-D07C-68B9-D07A0A16E9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2D41EFC1-3A2C-0841-715A-938A7B274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521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9A385-2C29-8E98-1E03-D4F6374FD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>
            <a:extLst>
              <a:ext uri="{FF2B5EF4-FFF2-40B4-BE49-F238E27FC236}">
                <a16:creationId xmlns:a16="http://schemas.microsoft.com/office/drawing/2014/main" id="{CF41EBBF-9D10-1626-80B9-E51A0F1AB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>
            <a:extLst>
              <a:ext uri="{FF2B5EF4-FFF2-40B4-BE49-F238E27FC236}">
                <a16:creationId xmlns:a16="http://schemas.microsoft.com/office/drawing/2014/main" id="{E644F2AC-9307-7964-D010-F2F67CCC0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1606576D-0B12-F0C8-EE1B-8D55ED4CB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0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2AC7-F060-DEE9-94E4-0FA2C175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>
            <a:extLst>
              <a:ext uri="{FF2B5EF4-FFF2-40B4-BE49-F238E27FC236}">
                <a16:creationId xmlns:a16="http://schemas.microsoft.com/office/drawing/2014/main" id="{C1A06578-E39F-51C3-A4C0-4B0A488599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>
            <a:extLst>
              <a:ext uri="{FF2B5EF4-FFF2-40B4-BE49-F238E27FC236}">
                <a16:creationId xmlns:a16="http://schemas.microsoft.com/office/drawing/2014/main" id="{1366F6EB-844F-82D8-4DC0-8468A5207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5BC433D9-99A7-FDC9-91E2-3FF2258DB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952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538FD-45C3-4CB8-7D3F-3876845B6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>
            <a:extLst>
              <a:ext uri="{FF2B5EF4-FFF2-40B4-BE49-F238E27FC236}">
                <a16:creationId xmlns:a16="http://schemas.microsoft.com/office/drawing/2014/main" id="{69EB6325-8E5F-6C5A-322D-6D3BBCECA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>
            <a:extLst>
              <a:ext uri="{FF2B5EF4-FFF2-40B4-BE49-F238E27FC236}">
                <a16:creationId xmlns:a16="http://schemas.microsoft.com/office/drawing/2014/main" id="{496701F6-CD3A-D505-A939-342D70BF7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A5F64979-3922-ACDD-38DE-307A9AD06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06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1A097-2969-79D3-A68B-A0B511B26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>
            <a:extLst>
              <a:ext uri="{FF2B5EF4-FFF2-40B4-BE49-F238E27FC236}">
                <a16:creationId xmlns:a16="http://schemas.microsoft.com/office/drawing/2014/main" id="{0ACDD833-1C6B-81DB-AFBF-1A29A6EA9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>
            <a:extLst>
              <a:ext uri="{FF2B5EF4-FFF2-40B4-BE49-F238E27FC236}">
                <a16:creationId xmlns:a16="http://schemas.microsoft.com/office/drawing/2014/main" id="{243689E7-6EE7-B14B-E613-8DA009E3A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64863B25-5D31-6C64-D573-010522193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387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D5691-ADE9-58A2-EEEC-15EF87A20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>
            <a:extLst>
              <a:ext uri="{FF2B5EF4-FFF2-40B4-BE49-F238E27FC236}">
                <a16:creationId xmlns:a16="http://schemas.microsoft.com/office/drawing/2014/main" id="{E4B9A207-B23D-B531-1F97-C2861FA68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>
            <a:extLst>
              <a:ext uri="{FF2B5EF4-FFF2-40B4-BE49-F238E27FC236}">
                <a16:creationId xmlns:a16="http://schemas.microsoft.com/office/drawing/2014/main" id="{E6BDB167-CC1E-3063-59B5-41B7A7FDD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AC47AC4C-34B5-9580-4980-6B6BBF645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556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B167E-EFDB-2A46-B514-9B8482642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2A2C55-1246-27D2-022D-8B4BC1A47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61AC37A-0B62-2223-22A8-8759B786E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B6EAC1-D588-6CFB-8E47-D077041E9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663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9A289-2F71-0AF0-96DD-EFF7AB593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幻灯片图像占位符 1">
            <a:extLst>
              <a:ext uri="{FF2B5EF4-FFF2-40B4-BE49-F238E27FC236}">
                <a16:creationId xmlns:a16="http://schemas.microsoft.com/office/drawing/2014/main" id="{3B7E32E9-0C0D-6040-FCC0-E78A1E379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1" name="备注占位符 2">
            <a:extLst>
              <a:ext uri="{FF2B5EF4-FFF2-40B4-BE49-F238E27FC236}">
                <a16:creationId xmlns:a16="http://schemas.microsoft.com/office/drawing/2014/main" id="{2EEB17CA-5950-5560-EEAA-9C5AB3E4E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51DCEDC0-9521-A477-3CC6-63257973E9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08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1D42A-A8EE-5B66-DE43-004FD0634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幻灯片图像占位符 1">
            <a:extLst>
              <a:ext uri="{FF2B5EF4-FFF2-40B4-BE49-F238E27FC236}">
                <a16:creationId xmlns:a16="http://schemas.microsoft.com/office/drawing/2014/main" id="{32D55D85-ADD9-36D1-D456-6CC89567A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备注占位符 2">
            <a:extLst>
              <a:ext uri="{FF2B5EF4-FFF2-40B4-BE49-F238E27FC236}">
                <a16:creationId xmlns:a16="http://schemas.microsoft.com/office/drawing/2014/main" id="{2617E676-E960-32A4-CE76-133AD7114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灯片编号占位符 3">
            <a:extLst>
              <a:ext uri="{FF2B5EF4-FFF2-40B4-BE49-F238E27FC236}">
                <a16:creationId xmlns:a16="http://schemas.microsoft.com/office/drawing/2014/main" id="{855F153D-F41A-5A5D-6E7A-3B2046AF66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11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1D74C-9710-6309-568D-FE6F88F8D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幻灯片图像占位符 1">
            <a:extLst>
              <a:ext uri="{FF2B5EF4-FFF2-40B4-BE49-F238E27FC236}">
                <a16:creationId xmlns:a16="http://schemas.microsoft.com/office/drawing/2014/main" id="{8151FF74-94DD-9757-3046-BE53BA975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备注占位符 2">
            <a:extLst>
              <a:ext uri="{FF2B5EF4-FFF2-40B4-BE49-F238E27FC236}">
                <a16:creationId xmlns:a16="http://schemas.microsoft.com/office/drawing/2014/main" id="{49DF7667-B4DC-6519-99D9-32D5878E7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灯片编号占位符 3">
            <a:extLst>
              <a:ext uri="{FF2B5EF4-FFF2-40B4-BE49-F238E27FC236}">
                <a16:creationId xmlns:a16="http://schemas.microsoft.com/office/drawing/2014/main" id="{44332EFC-E5B9-AF9B-A79C-493C51FEB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02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C3F6-CB1F-6388-38D0-7FD7D23DB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幻灯片图像占位符 1">
            <a:extLst>
              <a:ext uri="{FF2B5EF4-FFF2-40B4-BE49-F238E27FC236}">
                <a16:creationId xmlns:a16="http://schemas.microsoft.com/office/drawing/2014/main" id="{CBC189F8-F51E-E95A-110F-0FC247785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备注占位符 2">
            <a:extLst>
              <a:ext uri="{FF2B5EF4-FFF2-40B4-BE49-F238E27FC236}">
                <a16:creationId xmlns:a16="http://schemas.microsoft.com/office/drawing/2014/main" id="{1695C9BE-40A9-88D3-35CD-5BD782CCA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灯片编号占位符 3">
            <a:extLst>
              <a:ext uri="{FF2B5EF4-FFF2-40B4-BE49-F238E27FC236}">
                <a16:creationId xmlns:a16="http://schemas.microsoft.com/office/drawing/2014/main" id="{3F40F985-57F8-A34C-7F9C-120708DAD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79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DC4F7-6ACE-922A-61E7-E5D0BA756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幻灯片图像占位符 1">
            <a:extLst>
              <a:ext uri="{FF2B5EF4-FFF2-40B4-BE49-F238E27FC236}">
                <a16:creationId xmlns:a16="http://schemas.microsoft.com/office/drawing/2014/main" id="{32C493F5-0579-1B1D-3F74-C200D7219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备注占位符 2">
            <a:extLst>
              <a:ext uri="{FF2B5EF4-FFF2-40B4-BE49-F238E27FC236}">
                <a16:creationId xmlns:a16="http://schemas.microsoft.com/office/drawing/2014/main" id="{7EAC8B3C-22C8-48A7-C639-EECF9AA22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灯片编号占位符 3">
            <a:extLst>
              <a:ext uri="{FF2B5EF4-FFF2-40B4-BE49-F238E27FC236}">
                <a16:creationId xmlns:a16="http://schemas.microsoft.com/office/drawing/2014/main" id="{EFAB1FBA-E60F-21CD-16A6-116576168A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24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AB67E-AA7C-BBE4-ACB0-7DE93070C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幻灯片图像占位符 1">
            <a:extLst>
              <a:ext uri="{FF2B5EF4-FFF2-40B4-BE49-F238E27FC236}">
                <a16:creationId xmlns:a16="http://schemas.microsoft.com/office/drawing/2014/main" id="{5F9C82BB-6345-957C-6986-003A3DBCFD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9" name="备注占位符 2">
            <a:extLst>
              <a:ext uri="{FF2B5EF4-FFF2-40B4-BE49-F238E27FC236}">
                <a16:creationId xmlns:a16="http://schemas.microsoft.com/office/drawing/2014/main" id="{19909321-C8AC-2D6B-C7FA-CE7C6CDAC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sz="1200" baseline="0" dirty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灯片编号占位符 3">
            <a:extLst>
              <a:ext uri="{FF2B5EF4-FFF2-40B4-BE49-F238E27FC236}">
                <a16:creationId xmlns:a16="http://schemas.microsoft.com/office/drawing/2014/main" id="{7DE51C82-8E3F-E503-97B0-82E47968C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94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15"/>
          <p:cNvSpPr>
            <a:spLocks noGrp="1"/>
          </p:cNvSpPr>
          <p:nvPr>
            <p:ph type="dt" sz="half" idx="10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/>
              <a:t>2025/1/3</a:t>
            </a:fld>
            <a:endParaRPr lang="zh-CN" altLang="en-US"/>
          </a:p>
        </p:txBody>
      </p:sp>
      <p:sp>
        <p:nvSpPr>
          <p:cNvPr id="5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sp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sp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defRPr>
            </a:lvl1pPr>
          </a:lstStyle>
          <a:p>
            <a:fld id="{760FBDFE-C587-4B4C-A407-44438C67B59E}" type="datetimeFigureOut">
              <a:rPr lang="zh-CN" altLang="en-US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defRPr>
            </a:lvl1pPr>
          </a:lstStyle>
          <a:p>
            <a:fld id="{49AE70B2-8BF9-45C0-BB95-33D1B9D3A854}" type="slidenum">
              <a:r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1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思源黑体 Regular" panose="020B0500000000000000" charset="-122"/>
          <a:ea typeface="思源黑体 Regular" panose="020B0500000000000000" charset="-122"/>
          <a:cs typeface="思源黑体 Regular" panose="020B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思源黑体 Regular" panose="020B0500000000000000" charset="-122"/>
          <a:ea typeface="思源黑体 Regular" panose="020B0500000000000000" charset="-122"/>
          <a:cs typeface="思源黑体 Regular" panose="020B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思源黑体 Regular" panose="020B0500000000000000" charset="-122"/>
          <a:ea typeface="思源黑体 Regular" panose="020B0500000000000000" charset="-122"/>
          <a:cs typeface="思源黑体 Regular" panose="020B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思源黑体 Regular" panose="020B0500000000000000" charset="-122"/>
          <a:ea typeface="思源黑体 Regular" panose="020B0500000000000000" charset="-122"/>
          <a:cs typeface="思源黑体 Regular" panose="020B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思源黑体 Regular" panose="020B0500000000000000" charset="-122"/>
          <a:ea typeface="思源黑体 Regular" panose="020B0500000000000000" charset="-122"/>
          <a:cs typeface="思源黑体 Regular" panose="020B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思源黑体 Regular" panose="020B0500000000000000" charset="-122"/>
          <a:ea typeface="思源黑体 Regular" panose="020B0500000000000000" charset="-122"/>
          <a:cs typeface="思源黑体 Regular" panose="020B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/>
          <p:cNvSpPr/>
          <p:nvPr/>
        </p:nvSpPr>
        <p:spPr>
          <a:xfrm>
            <a:off x="-635" y="0"/>
            <a:ext cx="12192635" cy="365887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98500" dist="419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3" name="矩形: 圆角 6"/>
          <p:cNvSpPr/>
          <p:nvPr/>
        </p:nvSpPr>
        <p:spPr>
          <a:xfrm>
            <a:off x="1682750" y="2221865"/>
            <a:ext cx="9016365" cy="796925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1734820" y="2262505"/>
            <a:ext cx="804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Seminar-DETR Series</a:t>
            </a:r>
          </a:p>
        </p:txBody>
      </p:sp>
      <p:sp>
        <p:nvSpPr>
          <p:cNvPr id="5" name="文本框 2"/>
          <p:cNvSpPr txBox="1"/>
          <p:nvPr/>
        </p:nvSpPr>
        <p:spPr>
          <a:xfrm>
            <a:off x="1734820" y="4094480"/>
            <a:ext cx="467931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马鸣霄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2025.01.03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形 13" descr="search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5205" y="2381885"/>
            <a:ext cx="476885" cy="4768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AEA0A-2003-0D8F-48D4-882F7F898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8">
            <a:extLst>
              <a:ext uri="{FF2B5EF4-FFF2-40B4-BE49-F238E27FC236}">
                <a16:creationId xmlns:a16="http://schemas.microsoft.com/office/drawing/2014/main" id="{86BBF26B-7CC7-F655-BBA5-B19DD2E07813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62" name="文本框 3">
            <a:extLst>
              <a:ext uri="{FF2B5EF4-FFF2-40B4-BE49-F238E27FC236}">
                <a16:creationId xmlns:a16="http://schemas.microsoft.com/office/drawing/2014/main" id="{CD7C4893-3610-CDAB-E1C3-0496C35C6AAB}"/>
              </a:ext>
            </a:extLst>
          </p:cNvPr>
          <p:cNvSpPr txBox="1"/>
          <p:nvPr/>
        </p:nvSpPr>
        <p:spPr>
          <a:xfrm>
            <a:off x="376757" y="629889"/>
            <a:ext cx="975961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Method-framework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9DE45177-ABBA-CE2A-0C71-5BC187F72D1D}"/>
              </a:ext>
            </a:extLst>
          </p:cNvPr>
          <p:cNvSpPr txBox="1"/>
          <p:nvPr/>
        </p:nvSpPr>
        <p:spPr>
          <a:xfrm>
            <a:off x="376757" y="45114"/>
            <a:ext cx="985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DAC-DETR: Divide the Attention Layers and Conquer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4D5ECF-9229-B631-DE0C-B13B4B7517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2079" y="1291096"/>
            <a:ext cx="912784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1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54537-CEB6-7BF6-BBA2-8B9CF5584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8">
            <a:extLst>
              <a:ext uri="{FF2B5EF4-FFF2-40B4-BE49-F238E27FC236}">
                <a16:creationId xmlns:a16="http://schemas.microsoft.com/office/drawing/2014/main" id="{956EECEA-9691-FC5F-3C9E-8B1381E92965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62" name="文本框 3">
            <a:extLst>
              <a:ext uri="{FF2B5EF4-FFF2-40B4-BE49-F238E27FC236}">
                <a16:creationId xmlns:a16="http://schemas.microsoft.com/office/drawing/2014/main" id="{785C3EAF-2DBF-2A90-A68F-129714A2EA4B}"/>
              </a:ext>
            </a:extLst>
          </p:cNvPr>
          <p:cNvSpPr txBox="1"/>
          <p:nvPr/>
        </p:nvSpPr>
        <p:spPr>
          <a:xfrm>
            <a:off x="376757" y="629889"/>
            <a:ext cx="975961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Experiments 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8FA286E1-0E69-5CB8-2CF5-F35EDA86C26B}"/>
              </a:ext>
            </a:extLst>
          </p:cNvPr>
          <p:cNvSpPr txBox="1"/>
          <p:nvPr/>
        </p:nvSpPr>
        <p:spPr>
          <a:xfrm>
            <a:off x="376757" y="45114"/>
            <a:ext cx="985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DAC-DETR: Divide the Attention Layers and Conquer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C594D8-31E3-40D2-ED84-87B4A33CE9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0598" y="1291096"/>
            <a:ext cx="840477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4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6633C-1C53-FA2B-DACA-B15BE154C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8">
            <a:extLst>
              <a:ext uri="{FF2B5EF4-FFF2-40B4-BE49-F238E27FC236}">
                <a16:creationId xmlns:a16="http://schemas.microsoft.com/office/drawing/2014/main" id="{4B9A9005-BB4D-1D03-361D-06670C680D37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62" name="文本框 3">
            <a:extLst>
              <a:ext uri="{FF2B5EF4-FFF2-40B4-BE49-F238E27FC236}">
                <a16:creationId xmlns:a16="http://schemas.microsoft.com/office/drawing/2014/main" id="{2FC799E0-8DF6-6E94-01F9-621096F6C396}"/>
              </a:ext>
            </a:extLst>
          </p:cNvPr>
          <p:cNvSpPr txBox="1"/>
          <p:nvPr/>
        </p:nvSpPr>
        <p:spPr>
          <a:xfrm>
            <a:off x="376757" y="629889"/>
            <a:ext cx="975961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Ablation 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F6C19919-57EE-9932-E004-18C10BE06708}"/>
              </a:ext>
            </a:extLst>
          </p:cNvPr>
          <p:cNvSpPr txBox="1"/>
          <p:nvPr/>
        </p:nvSpPr>
        <p:spPr>
          <a:xfrm>
            <a:off x="376757" y="45114"/>
            <a:ext cx="985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DAC-DETR: Divide the Attention Layers and Conquer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7FFF8E8-15BA-1BEF-C398-832848E98F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752" y="4909042"/>
            <a:ext cx="8040000" cy="18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8144ED7-901C-F949-15F6-78B842ADFA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998" y="960492"/>
            <a:ext cx="8443511" cy="18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1CA3483-6251-64A3-8D2D-924E65255F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9092" y="2934767"/>
            <a:ext cx="929732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6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1F2E5-BA44-BFCA-2D24-E333BA029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>
            <a:extLst>
              <a:ext uri="{FF2B5EF4-FFF2-40B4-BE49-F238E27FC236}">
                <a16:creationId xmlns:a16="http://schemas.microsoft.com/office/drawing/2014/main" id="{03E18FCD-C8E6-7DC5-48AD-5861CE83BDF5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>
            <a:extLst>
              <a:ext uri="{FF2B5EF4-FFF2-40B4-BE49-F238E27FC236}">
                <a16:creationId xmlns:a16="http://schemas.microsoft.com/office/drawing/2014/main" id="{E332B239-80CB-AEB5-B15F-ADFC0C191F55}"/>
              </a:ext>
            </a:extLst>
          </p:cNvPr>
          <p:cNvSpPr txBox="1"/>
          <p:nvPr/>
        </p:nvSpPr>
        <p:spPr>
          <a:xfrm>
            <a:off x="376757" y="137447"/>
            <a:ext cx="1047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Frozen-DETR: Enhancing DETR with Image Understanding from Frozen Foundation Models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56FB791-7AF1-71F7-BFDF-34C065C7CE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687" y="869670"/>
            <a:ext cx="1027459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30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A1D56-6A02-7F20-B891-08B0AFC6D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>
            <a:extLst>
              <a:ext uri="{FF2B5EF4-FFF2-40B4-BE49-F238E27FC236}">
                <a16:creationId xmlns:a16="http://schemas.microsoft.com/office/drawing/2014/main" id="{A4D5CADB-B971-BD3B-3BC2-137EF9AF76E3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>
            <a:extLst>
              <a:ext uri="{FF2B5EF4-FFF2-40B4-BE49-F238E27FC236}">
                <a16:creationId xmlns:a16="http://schemas.microsoft.com/office/drawing/2014/main" id="{9C422ECC-C0EC-96AE-C885-F7F43906F137}"/>
              </a:ext>
            </a:extLst>
          </p:cNvPr>
          <p:cNvSpPr txBox="1"/>
          <p:nvPr/>
        </p:nvSpPr>
        <p:spPr>
          <a:xfrm>
            <a:off x="376757" y="137447"/>
            <a:ext cx="1047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Frozen-DETR: Enhancing DETR with Image Understanding from Frozen Foundation Models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BBA3B0AB-3972-D1AC-6969-C0C5CD534572}"/>
              </a:ext>
            </a:extLst>
          </p:cNvPr>
          <p:cNvSpPr txBox="1"/>
          <p:nvPr/>
        </p:nvSpPr>
        <p:spPr>
          <a:xfrm>
            <a:off x="376757" y="629889"/>
            <a:ext cx="115475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Task &amp; Setting-the application of vision foundation models in object detection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F600F7-7983-4338-65BA-F15286128F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000" y="1832856"/>
            <a:ext cx="10800000" cy="439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8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31D5F-7673-61ED-4F9F-CFC23D3AC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>
            <a:extLst>
              <a:ext uri="{FF2B5EF4-FFF2-40B4-BE49-F238E27FC236}">
                <a16:creationId xmlns:a16="http://schemas.microsoft.com/office/drawing/2014/main" id="{C1CDF0B5-4CD3-134C-398C-DA0CAF3365C2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>
            <a:extLst>
              <a:ext uri="{FF2B5EF4-FFF2-40B4-BE49-F238E27FC236}">
                <a16:creationId xmlns:a16="http://schemas.microsoft.com/office/drawing/2014/main" id="{12222EEA-3946-204E-B9B6-621DAD7A1AA8}"/>
              </a:ext>
            </a:extLst>
          </p:cNvPr>
          <p:cNvSpPr txBox="1"/>
          <p:nvPr/>
        </p:nvSpPr>
        <p:spPr>
          <a:xfrm>
            <a:off x="376757" y="137447"/>
            <a:ext cx="1047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Frozen-DETR: Enhancing DETR with Image Understanding from Frozen Foundation Models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5F1D46CF-E4F8-47BD-511B-AC5501AF566C}"/>
              </a:ext>
            </a:extLst>
          </p:cNvPr>
          <p:cNvSpPr txBox="1"/>
          <p:nvPr/>
        </p:nvSpPr>
        <p:spPr>
          <a:xfrm>
            <a:off x="376757" y="629889"/>
            <a:ext cx="115475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Method- foundation model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430259-2232-6C2C-CB19-ACD64CC4E6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5126" y="1291096"/>
            <a:ext cx="7310769" cy="2520000"/>
          </a:xfrm>
          <a:prstGeom prst="rect">
            <a:avLst/>
          </a:prstGeom>
        </p:spPr>
      </p:pic>
      <p:sp>
        <p:nvSpPr>
          <p:cNvPr id="3" name="文本框 11">
            <a:extLst>
              <a:ext uri="{FF2B5EF4-FFF2-40B4-BE49-F238E27FC236}">
                <a16:creationId xmlns:a16="http://schemas.microsoft.com/office/drawing/2014/main" id="{25E5E662-3E76-392E-B284-BB63894792AA}"/>
              </a:ext>
            </a:extLst>
          </p:cNvPr>
          <p:cNvSpPr txBox="1"/>
          <p:nvPr/>
        </p:nvSpPr>
        <p:spPr>
          <a:xfrm>
            <a:off x="431267" y="3899815"/>
            <a:ext cx="11438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①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CLIP 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在大量的图像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- 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文本对上训练。</a:t>
            </a:r>
            <a:endParaRPr lang="en-US" altLang="zh-CN" sz="2400" dirty="0">
              <a:solidFill>
                <a:srgbClr val="536B82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②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DINOv2 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从大规模的图像集合中学习，能作为多用途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backbone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适用于许多不同的计算机视觉任务，如分类、分割、图像检索、深度估计等。</a:t>
            </a:r>
            <a:endParaRPr lang="en-US" altLang="zh-CN" sz="2400" dirty="0">
              <a:solidFill>
                <a:srgbClr val="536B82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③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MAE 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在如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ImageNet-1k 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等大规模数据集上预训练，如视频模式的 </a:t>
            </a:r>
            <a:r>
              <a:rPr lang="en-US" altLang="zh-CN" sz="2400" dirty="0" err="1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VideoMAE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、遥感图像模式的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Scale-MAE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、点云模式的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Point-M2AE 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等不同模式下的预训练基础模型。</a:t>
            </a:r>
            <a:endParaRPr lang="en-US" altLang="zh-CN" sz="2400" dirty="0">
              <a:solidFill>
                <a:srgbClr val="536B82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④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BEIT-3 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使用了包括约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1500 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万张图片和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2100 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万个图文对的多模态数据以及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1400 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万张来自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ImageNet-21k 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的图片和 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160gb 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的英文文本语料库等单模态数据进行预训练。</a:t>
            </a:r>
            <a:endParaRPr lang="en-US" altLang="zh-CN" sz="2400" dirty="0">
              <a:solidFill>
                <a:srgbClr val="536B82"/>
              </a:solidFill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975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26C4B-9869-4C25-658D-32A1E5DD5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>
            <a:extLst>
              <a:ext uri="{FF2B5EF4-FFF2-40B4-BE49-F238E27FC236}">
                <a16:creationId xmlns:a16="http://schemas.microsoft.com/office/drawing/2014/main" id="{C47FF657-F772-748A-07B6-FA9DBD7C1766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>
            <a:extLst>
              <a:ext uri="{FF2B5EF4-FFF2-40B4-BE49-F238E27FC236}">
                <a16:creationId xmlns:a16="http://schemas.microsoft.com/office/drawing/2014/main" id="{59EC9950-6F82-8361-C0E0-B6DDC948959F}"/>
              </a:ext>
            </a:extLst>
          </p:cNvPr>
          <p:cNvSpPr txBox="1"/>
          <p:nvPr/>
        </p:nvSpPr>
        <p:spPr>
          <a:xfrm>
            <a:off x="376757" y="137447"/>
            <a:ext cx="1047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Frozen-DETR: Enhancing DETR with Image Understanding from Frozen Foundation Models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84467BD1-159C-0DD1-1E87-DD6039AFF4DE}"/>
              </a:ext>
            </a:extLst>
          </p:cNvPr>
          <p:cNvSpPr txBox="1"/>
          <p:nvPr/>
        </p:nvSpPr>
        <p:spPr>
          <a:xfrm>
            <a:off x="376757" y="629889"/>
            <a:ext cx="115475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Method- not use foundation model as a backbone</a:t>
            </a:r>
          </a:p>
        </p:txBody>
      </p:sp>
      <p:sp>
        <p:nvSpPr>
          <p:cNvPr id="3" name="文本框 11">
            <a:extLst>
              <a:ext uri="{FF2B5EF4-FFF2-40B4-BE49-F238E27FC236}">
                <a16:creationId xmlns:a16="http://schemas.microsoft.com/office/drawing/2014/main" id="{0C137DD0-E5E2-FFFD-3069-A5289F5C616A}"/>
              </a:ext>
            </a:extLst>
          </p:cNvPr>
          <p:cNvSpPr txBox="1"/>
          <p:nvPr/>
        </p:nvSpPr>
        <p:spPr>
          <a:xfrm>
            <a:off x="376757" y="1291096"/>
            <a:ext cx="11438486" cy="223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take the class token as the full image representation, termed image query.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the fine-grained patch tokens with high-level semantic cues from foundation models are considered as another level of the feature pyramid.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The foundation model is parallel with the backbone and frozen during training.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15E06CC-3879-8063-0AA2-1A2C614A75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7055" y="3696553"/>
            <a:ext cx="8057890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86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689CE-BC9A-21AC-7A8E-493B1AD43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>
            <a:extLst>
              <a:ext uri="{FF2B5EF4-FFF2-40B4-BE49-F238E27FC236}">
                <a16:creationId xmlns:a16="http://schemas.microsoft.com/office/drawing/2014/main" id="{D7EABD71-3D5C-4488-AD64-C3110E0BFCF0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>
            <a:extLst>
              <a:ext uri="{FF2B5EF4-FFF2-40B4-BE49-F238E27FC236}">
                <a16:creationId xmlns:a16="http://schemas.microsoft.com/office/drawing/2014/main" id="{6791C18B-E7AD-5E8D-BACD-162DC19DC04A}"/>
              </a:ext>
            </a:extLst>
          </p:cNvPr>
          <p:cNvSpPr txBox="1"/>
          <p:nvPr/>
        </p:nvSpPr>
        <p:spPr>
          <a:xfrm>
            <a:off x="376757" y="137447"/>
            <a:ext cx="1047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Frozen-DETR: Enhancing DETR with Image Understanding from Frozen Foundation Models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80D6D032-2F16-0257-E150-9B0356ECB52E}"/>
              </a:ext>
            </a:extLst>
          </p:cNvPr>
          <p:cNvSpPr txBox="1"/>
          <p:nvPr/>
        </p:nvSpPr>
        <p:spPr>
          <a:xfrm>
            <a:off x="376757" y="629889"/>
            <a:ext cx="115475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Method- foundation model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4915CD-CA45-942C-5AAF-D4D73B4F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5126" y="1291096"/>
            <a:ext cx="7310769" cy="252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2A37E06-1C06-26B6-6716-1DD752CEECD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5998" y="5334548"/>
            <a:ext cx="7709023" cy="144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B65C51F-3F06-0DC2-2A51-A52F83B2DD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1514" y="3852822"/>
            <a:ext cx="784765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68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6ACA6-80E3-5635-6299-EFE0FE20B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>
            <a:extLst>
              <a:ext uri="{FF2B5EF4-FFF2-40B4-BE49-F238E27FC236}">
                <a16:creationId xmlns:a16="http://schemas.microsoft.com/office/drawing/2014/main" id="{722CC303-E9D7-BD2F-BE65-121A132C3283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>
            <a:extLst>
              <a:ext uri="{FF2B5EF4-FFF2-40B4-BE49-F238E27FC236}">
                <a16:creationId xmlns:a16="http://schemas.microsoft.com/office/drawing/2014/main" id="{C4537ED4-1F5B-2B5D-2FF1-BF67E2729516}"/>
              </a:ext>
            </a:extLst>
          </p:cNvPr>
          <p:cNvSpPr txBox="1"/>
          <p:nvPr/>
        </p:nvSpPr>
        <p:spPr>
          <a:xfrm>
            <a:off x="376757" y="137447"/>
            <a:ext cx="1047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Frozen-DETR: Enhancing DETR with Image Understanding from Frozen Foundation Models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9518D79C-C1CE-77F8-6BBE-A882888AF474}"/>
              </a:ext>
            </a:extLst>
          </p:cNvPr>
          <p:cNvSpPr txBox="1"/>
          <p:nvPr/>
        </p:nvSpPr>
        <p:spPr>
          <a:xfrm>
            <a:off x="376757" y="629889"/>
            <a:ext cx="115475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Method- not use foundation model as a backbone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568809-C893-4E77-0FF7-F2C83337A3E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1727" y="1320553"/>
            <a:ext cx="938854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9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4B626-FF84-C13C-B68A-309D981ECC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>
            <a:extLst>
              <a:ext uri="{FF2B5EF4-FFF2-40B4-BE49-F238E27FC236}">
                <a16:creationId xmlns:a16="http://schemas.microsoft.com/office/drawing/2014/main" id="{5E72C222-A139-BCC4-D1F3-17598830A971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>
            <a:extLst>
              <a:ext uri="{FF2B5EF4-FFF2-40B4-BE49-F238E27FC236}">
                <a16:creationId xmlns:a16="http://schemas.microsoft.com/office/drawing/2014/main" id="{F0E62733-4937-50AB-13E9-746CF628BFB3}"/>
              </a:ext>
            </a:extLst>
          </p:cNvPr>
          <p:cNvSpPr txBox="1"/>
          <p:nvPr/>
        </p:nvSpPr>
        <p:spPr>
          <a:xfrm>
            <a:off x="376757" y="137447"/>
            <a:ext cx="1047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Frozen-DETR: Enhancing DETR with Image Understanding from Frozen Foundation Models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1405079A-0F9C-6F30-8809-5E0B209FE3CC}"/>
              </a:ext>
            </a:extLst>
          </p:cNvPr>
          <p:cNvSpPr txBox="1"/>
          <p:nvPr/>
        </p:nvSpPr>
        <p:spPr>
          <a:xfrm>
            <a:off x="376757" y="629889"/>
            <a:ext cx="115475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Method-image query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07406F12-A78D-6926-E5C3-6D8091B6C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557552"/>
              </p:ext>
            </p:extLst>
          </p:nvPr>
        </p:nvGraphicFramePr>
        <p:xfrm>
          <a:off x="2788757" y="4741185"/>
          <a:ext cx="3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30220897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333552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Img_queries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num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62640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44.1%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38580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45.0%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23655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1+4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45.8%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76587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1+4+9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45.6%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226814"/>
                  </a:ext>
                </a:extLst>
              </a:tr>
            </a:tbl>
          </a:graphicData>
        </a:graphic>
      </p:graphicFrame>
      <p:sp>
        <p:nvSpPr>
          <p:cNvPr id="5" name="文本框 11">
            <a:extLst>
              <a:ext uri="{FF2B5EF4-FFF2-40B4-BE49-F238E27FC236}">
                <a16:creationId xmlns:a16="http://schemas.microsoft.com/office/drawing/2014/main" id="{04C0F09B-E7A9-FA64-F70E-5B727DABA9BA}"/>
              </a:ext>
            </a:extLst>
          </p:cNvPr>
          <p:cNvSpPr txBox="1"/>
          <p:nvPr/>
        </p:nvSpPr>
        <p:spPr>
          <a:xfrm>
            <a:off x="376757" y="1291096"/>
            <a:ext cx="11438486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Different from conventional object queries whose content vector represents a single object and the position vector is the bounding box of the object, 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the image query represents the whole image, and its box is the full image boundary.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2195BC7-55CD-CEB2-E6BE-5ADC0CB599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757" y="2979059"/>
            <a:ext cx="7920000" cy="16514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8E2E56-D38E-9A38-6DBD-8B9E041DA8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938" b="39275"/>
          <a:stretch/>
        </p:blipFill>
        <p:spPr>
          <a:xfrm>
            <a:off x="8726288" y="3101607"/>
            <a:ext cx="3197982" cy="32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8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/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/>
          <p:cNvSpPr txBox="1"/>
          <p:nvPr/>
        </p:nvSpPr>
        <p:spPr>
          <a:xfrm>
            <a:off x="376757" y="45114"/>
            <a:ext cx="985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DAC-DETR: Divide the Attention Layers and Conquer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53EA0C-0BE5-E8BC-0F84-FBDDF77A8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94093"/>
            <a:ext cx="11520000" cy="44698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30A4-7722-9F37-80D3-832A2183D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>
            <a:extLst>
              <a:ext uri="{FF2B5EF4-FFF2-40B4-BE49-F238E27FC236}">
                <a16:creationId xmlns:a16="http://schemas.microsoft.com/office/drawing/2014/main" id="{2961AF92-0A70-EC4F-A187-D918DE59520B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>
            <a:extLst>
              <a:ext uri="{FF2B5EF4-FFF2-40B4-BE49-F238E27FC236}">
                <a16:creationId xmlns:a16="http://schemas.microsoft.com/office/drawing/2014/main" id="{674B4F1C-4335-8018-A87F-75E0C68693C2}"/>
              </a:ext>
            </a:extLst>
          </p:cNvPr>
          <p:cNvSpPr txBox="1"/>
          <p:nvPr/>
        </p:nvSpPr>
        <p:spPr>
          <a:xfrm>
            <a:off x="376757" y="137447"/>
            <a:ext cx="1047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Frozen-DETR: Enhancing DETR with Image Understanding from Frozen Foundation Models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7054554E-8970-9DDC-383A-92838DAFC82A}"/>
              </a:ext>
            </a:extLst>
          </p:cNvPr>
          <p:cNvSpPr txBox="1"/>
          <p:nvPr/>
        </p:nvSpPr>
        <p:spPr>
          <a:xfrm>
            <a:off x="376757" y="629889"/>
            <a:ext cx="115475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Method-image query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A72EC1-A29E-0E04-32B2-BEDFA9B294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4373" y="1383428"/>
            <a:ext cx="8577224" cy="36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250026B-F518-D8E6-950C-ACCF1B43AC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1548" y="5165802"/>
            <a:ext cx="821792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94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3B562-10E4-F9D3-E2C5-E9552044B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>
            <a:extLst>
              <a:ext uri="{FF2B5EF4-FFF2-40B4-BE49-F238E27FC236}">
                <a16:creationId xmlns:a16="http://schemas.microsoft.com/office/drawing/2014/main" id="{B0BA2DAC-E1CD-1FA4-E694-5ACE955900D1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>
            <a:extLst>
              <a:ext uri="{FF2B5EF4-FFF2-40B4-BE49-F238E27FC236}">
                <a16:creationId xmlns:a16="http://schemas.microsoft.com/office/drawing/2014/main" id="{3257E517-FF90-29CB-DC07-3A9185AF4B7F}"/>
              </a:ext>
            </a:extLst>
          </p:cNvPr>
          <p:cNvSpPr txBox="1"/>
          <p:nvPr/>
        </p:nvSpPr>
        <p:spPr>
          <a:xfrm>
            <a:off x="376757" y="137447"/>
            <a:ext cx="1047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Frozen-DETR: Enhancing DETR with Image Understanding from Frozen Foundation Models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DB7A19F1-BF98-ACCE-8F0E-4E243E8EF1FD}"/>
              </a:ext>
            </a:extLst>
          </p:cNvPr>
          <p:cNvSpPr txBox="1"/>
          <p:nvPr/>
        </p:nvSpPr>
        <p:spPr>
          <a:xfrm>
            <a:off x="376757" y="629889"/>
            <a:ext cx="115475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Method-feature fusion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E3EFC9-3BBE-0CA2-AD16-042E270E34C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81" r="33197" b="34525"/>
          <a:stretch/>
        </p:blipFill>
        <p:spPr>
          <a:xfrm>
            <a:off x="3065859" y="1335738"/>
            <a:ext cx="6060281" cy="324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CE3D162-497F-56E8-B735-BDDE1B1A6F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708" y="4778636"/>
            <a:ext cx="1149760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5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90DC5-D356-E3A6-2E91-D1C972D87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>
            <a:extLst>
              <a:ext uri="{FF2B5EF4-FFF2-40B4-BE49-F238E27FC236}">
                <a16:creationId xmlns:a16="http://schemas.microsoft.com/office/drawing/2014/main" id="{C6427C55-0D0E-A81C-F3F5-06360E348087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>
            <a:extLst>
              <a:ext uri="{FF2B5EF4-FFF2-40B4-BE49-F238E27FC236}">
                <a16:creationId xmlns:a16="http://schemas.microsoft.com/office/drawing/2014/main" id="{4CD4473E-38DC-8187-5D6D-1AD29519246F}"/>
              </a:ext>
            </a:extLst>
          </p:cNvPr>
          <p:cNvSpPr txBox="1"/>
          <p:nvPr/>
        </p:nvSpPr>
        <p:spPr>
          <a:xfrm>
            <a:off x="376757" y="137447"/>
            <a:ext cx="1047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Frozen-DETR: Enhancing DETR with Image Understanding from Frozen Foundation Models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7570C0ED-9E82-65C9-830D-87D8BAC8815D}"/>
              </a:ext>
            </a:extLst>
          </p:cNvPr>
          <p:cNvSpPr txBox="1"/>
          <p:nvPr/>
        </p:nvSpPr>
        <p:spPr>
          <a:xfrm>
            <a:off x="376757" y="629889"/>
            <a:ext cx="115475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Method-feature fusion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C1BE7EA-8230-CD67-0117-406DFD9605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490" y="1544852"/>
            <a:ext cx="990502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2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40257-68EE-79F7-D3A9-63D37429D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>
            <a:extLst>
              <a:ext uri="{FF2B5EF4-FFF2-40B4-BE49-F238E27FC236}">
                <a16:creationId xmlns:a16="http://schemas.microsoft.com/office/drawing/2014/main" id="{567AF886-AC21-6501-66F3-1CB7001B92A8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>
            <a:extLst>
              <a:ext uri="{FF2B5EF4-FFF2-40B4-BE49-F238E27FC236}">
                <a16:creationId xmlns:a16="http://schemas.microsoft.com/office/drawing/2014/main" id="{E8B127F1-F324-FCB6-27D4-7DBB14734F45}"/>
              </a:ext>
            </a:extLst>
          </p:cNvPr>
          <p:cNvSpPr txBox="1"/>
          <p:nvPr/>
        </p:nvSpPr>
        <p:spPr>
          <a:xfrm>
            <a:off x="376757" y="137447"/>
            <a:ext cx="1047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Frozen-DETR: Enhancing DETR with Image Understanding from Frozen Foundation Models</a:t>
            </a:r>
          </a:p>
        </p:txBody>
      </p:sp>
      <p:sp>
        <p:nvSpPr>
          <p:cNvPr id="2" name="文本框 3">
            <a:extLst>
              <a:ext uri="{FF2B5EF4-FFF2-40B4-BE49-F238E27FC236}">
                <a16:creationId xmlns:a16="http://schemas.microsoft.com/office/drawing/2014/main" id="{A351C8BE-DFE1-828F-0734-7C833663A1B4}"/>
              </a:ext>
            </a:extLst>
          </p:cNvPr>
          <p:cNvSpPr txBox="1"/>
          <p:nvPr/>
        </p:nvSpPr>
        <p:spPr>
          <a:xfrm>
            <a:off x="376757" y="629889"/>
            <a:ext cx="1154751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Experiment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5D9983-4CA2-5CD5-C358-F13B40C05C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8210" y="1291096"/>
            <a:ext cx="842142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83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61C9D-C41F-5B66-8572-D37E6B19E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>
            <a:extLst>
              <a:ext uri="{FF2B5EF4-FFF2-40B4-BE49-F238E27FC236}">
                <a16:creationId xmlns:a16="http://schemas.microsoft.com/office/drawing/2014/main" id="{C4255CA1-7308-28B0-E18A-637D310F099E}"/>
              </a:ext>
            </a:extLst>
          </p:cNvPr>
          <p:cNvSpPr/>
          <p:nvPr/>
        </p:nvSpPr>
        <p:spPr>
          <a:xfrm>
            <a:off x="-635" y="0"/>
            <a:ext cx="12192635" cy="365887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98500" dist="4191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3" name="矩形: 圆角 6">
            <a:extLst>
              <a:ext uri="{FF2B5EF4-FFF2-40B4-BE49-F238E27FC236}">
                <a16:creationId xmlns:a16="http://schemas.microsoft.com/office/drawing/2014/main" id="{CD20C187-527B-5F88-8008-9AE4DBCB7301}"/>
              </a:ext>
            </a:extLst>
          </p:cNvPr>
          <p:cNvSpPr/>
          <p:nvPr/>
        </p:nvSpPr>
        <p:spPr>
          <a:xfrm>
            <a:off x="1682750" y="2221865"/>
            <a:ext cx="9016365" cy="796925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7762E7E1-94A0-379F-79F4-C0507FFF08BD}"/>
              </a:ext>
            </a:extLst>
          </p:cNvPr>
          <p:cNvSpPr txBox="1"/>
          <p:nvPr/>
        </p:nvSpPr>
        <p:spPr>
          <a:xfrm>
            <a:off x="1734820" y="2262505"/>
            <a:ext cx="804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Seminar-DETR Series</a:t>
            </a: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CB0AD25D-8A43-A7C3-A94A-EEB3B6CF6499}"/>
              </a:ext>
            </a:extLst>
          </p:cNvPr>
          <p:cNvSpPr txBox="1"/>
          <p:nvPr/>
        </p:nvSpPr>
        <p:spPr>
          <a:xfrm>
            <a:off x="1734820" y="4094480"/>
            <a:ext cx="467931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马鸣霄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2025.01.03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形 13" descr="search">
            <a:extLst>
              <a:ext uri="{FF2B5EF4-FFF2-40B4-BE49-F238E27FC236}">
                <a16:creationId xmlns:a16="http://schemas.microsoft.com/office/drawing/2014/main" id="{66500DA1-F4B6-DD30-F9FD-20789C791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5205" y="2381885"/>
            <a:ext cx="476885" cy="4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0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914A1-6E69-8B7A-A4DB-8C81B2D79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8">
            <a:extLst>
              <a:ext uri="{FF2B5EF4-FFF2-40B4-BE49-F238E27FC236}">
                <a16:creationId xmlns:a16="http://schemas.microsoft.com/office/drawing/2014/main" id="{A2DE5A15-E444-20EB-F2D2-4219717F9CC6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52" name="文本框 9">
            <a:extLst>
              <a:ext uri="{FF2B5EF4-FFF2-40B4-BE49-F238E27FC236}">
                <a16:creationId xmlns:a16="http://schemas.microsoft.com/office/drawing/2014/main" id="{F351A349-56C4-170F-427B-DD00A356E5F2}"/>
              </a:ext>
            </a:extLst>
          </p:cNvPr>
          <p:cNvSpPr txBox="1"/>
          <p:nvPr/>
        </p:nvSpPr>
        <p:spPr>
          <a:xfrm>
            <a:off x="376757" y="45114"/>
            <a:ext cx="985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DAC-DETR: Divide the Attention Layers and Conquer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90C07C-185B-2D0D-F91B-5692DFCAE4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1390"/>
          <a:stretch/>
        </p:blipFill>
        <p:spPr>
          <a:xfrm>
            <a:off x="110819" y="844957"/>
            <a:ext cx="6681670" cy="57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4BECF4C-4184-4C02-3986-FF98C8FBE2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000" b="53781"/>
          <a:stretch/>
        </p:blipFill>
        <p:spPr>
          <a:xfrm>
            <a:off x="6786192" y="2560240"/>
            <a:ext cx="5294989" cy="232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8"/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62" name="文本框 3"/>
          <p:cNvSpPr txBox="1"/>
          <p:nvPr/>
        </p:nvSpPr>
        <p:spPr>
          <a:xfrm>
            <a:off x="376757" y="629889"/>
            <a:ext cx="975961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Task &amp; Setting-To improve the training efficacy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0D4E74F7-128F-42E8-BA82-2302EB56CC5A}"/>
              </a:ext>
            </a:extLst>
          </p:cNvPr>
          <p:cNvSpPr txBox="1"/>
          <p:nvPr/>
        </p:nvSpPr>
        <p:spPr>
          <a:xfrm>
            <a:off x="376757" y="45114"/>
            <a:ext cx="985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DAC-DETR: Divide the Attention Layers and Conquer</a:t>
            </a: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D7A947F0-7AAF-4738-CD59-C93D53267D1E}"/>
              </a:ext>
            </a:extLst>
          </p:cNvPr>
          <p:cNvSpPr txBox="1"/>
          <p:nvPr/>
        </p:nvSpPr>
        <p:spPr>
          <a:xfrm>
            <a:off x="376757" y="1291096"/>
            <a:ext cx="11438486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Suppress the misalignment between the predicted probability and position through </a:t>
            </a:r>
            <a:r>
              <a:rPr lang="en-US" altLang="zh-CN" sz="2400" dirty="0" err="1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IoU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-related loss function.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2DC96FD-40F8-E327-193D-1AD2FA4A1D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5602" y="1960517"/>
            <a:ext cx="7036031" cy="2232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2EA9FD4-4BDC-AF3C-B6CE-27D6B86BE9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352" y="4086945"/>
            <a:ext cx="5096156" cy="216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082C3BA-DB52-D136-1DE2-6A6CDB444B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7088" y="4266945"/>
            <a:ext cx="4542188" cy="1800000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7E8B7B71-4773-8A19-8833-B85C2FBE1EDA}"/>
              </a:ext>
            </a:extLst>
          </p:cNvPr>
          <p:cNvSpPr/>
          <p:nvPr/>
        </p:nvSpPr>
        <p:spPr>
          <a:xfrm>
            <a:off x="5830276" y="5050911"/>
            <a:ext cx="902044" cy="339996"/>
          </a:xfrm>
          <a:prstGeom prst="rightArrow">
            <a:avLst>
              <a:gd name="adj1" fmla="val 50000"/>
              <a:gd name="adj2" fmla="val 9361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框 11">
            <a:extLst>
              <a:ext uri="{FF2B5EF4-FFF2-40B4-BE49-F238E27FC236}">
                <a16:creationId xmlns:a16="http://schemas.microsoft.com/office/drawing/2014/main" id="{B67DB8BD-2003-B37C-4A56-FD911E1CB2AC}"/>
              </a:ext>
            </a:extLst>
          </p:cNvPr>
          <p:cNvSpPr txBox="1"/>
          <p:nvPr/>
        </p:nvSpPr>
        <p:spPr>
          <a:xfrm>
            <a:off x="376757" y="6269494"/>
            <a:ext cx="1143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Liu S, Ren T, Chen J, et al. Detection transformer with stable matching[C]//Proceedings of the IEEE/CVF International Conference on Computer Vision. 2023: 6491-6500.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BC14E-1516-A1CA-9898-4A321A06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8">
            <a:extLst>
              <a:ext uri="{FF2B5EF4-FFF2-40B4-BE49-F238E27FC236}">
                <a16:creationId xmlns:a16="http://schemas.microsoft.com/office/drawing/2014/main" id="{169511A1-93B2-C3DF-BB60-E96F89BB93DC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62" name="文本框 3">
            <a:extLst>
              <a:ext uri="{FF2B5EF4-FFF2-40B4-BE49-F238E27FC236}">
                <a16:creationId xmlns:a16="http://schemas.microsoft.com/office/drawing/2014/main" id="{5F5C7F08-52A6-6124-54DB-F3F987D7B742}"/>
              </a:ext>
            </a:extLst>
          </p:cNvPr>
          <p:cNvSpPr txBox="1"/>
          <p:nvPr/>
        </p:nvSpPr>
        <p:spPr>
          <a:xfrm>
            <a:off x="376757" y="629889"/>
            <a:ext cx="975961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Task &amp; Setting-To improve the training efficacy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9FC3FDD0-5790-8C9E-6D93-BEAF11B1B443}"/>
              </a:ext>
            </a:extLst>
          </p:cNvPr>
          <p:cNvSpPr txBox="1"/>
          <p:nvPr/>
        </p:nvSpPr>
        <p:spPr>
          <a:xfrm>
            <a:off x="376757" y="45114"/>
            <a:ext cx="985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DAC-DETR: Divide the Attention Layers and Conquer</a:t>
            </a: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99204AF3-652A-A041-D86A-98849DE9D8EE}"/>
              </a:ext>
            </a:extLst>
          </p:cNvPr>
          <p:cNvSpPr txBox="1"/>
          <p:nvPr/>
        </p:nvSpPr>
        <p:spPr>
          <a:xfrm>
            <a:off x="376757" y="1291096"/>
            <a:ext cx="11438486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To increase positive queries through additional one-to-many matching.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F9EBD1-6BB3-7211-5A56-0B4B617EF8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757" y="2482800"/>
            <a:ext cx="11520000" cy="2183471"/>
          </a:xfrm>
          <a:prstGeom prst="rect">
            <a:avLst/>
          </a:prstGeom>
        </p:spPr>
      </p:pic>
      <p:sp>
        <p:nvSpPr>
          <p:cNvPr id="2" name="文本框 11">
            <a:extLst>
              <a:ext uri="{FF2B5EF4-FFF2-40B4-BE49-F238E27FC236}">
                <a16:creationId xmlns:a16="http://schemas.microsoft.com/office/drawing/2014/main" id="{EF2FEB00-D224-0AFC-4943-9B73E7BBF00D}"/>
              </a:ext>
            </a:extLst>
          </p:cNvPr>
          <p:cNvSpPr txBox="1"/>
          <p:nvPr/>
        </p:nvSpPr>
        <p:spPr>
          <a:xfrm>
            <a:off x="376757" y="6269494"/>
            <a:ext cx="11438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Jia D, Yuan Y, He H, et al. </a:t>
            </a:r>
            <a:r>
              <a:rPr lang="en-US" altLang="zh-CN" sz="1600" dirty="0" err="1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Detrs</a:t>
            </a:r>
            <a:r>
              <a:rPr lang="en-US" altLang="zh-CN" sz="16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 with hybrid matching[C]//Proceedings of the IEEE/CVF conference on computer vision and pattern recognition. 2023: 19702-19712.</a:t>
            </a:r>
          </a:p>
        </p:txBody>
      </p:sp>
    </p:spTree>
    <p:extLst>
      <p:ext uri="{BB962C8B-B14F-4D97-AF65-F5344CB8AC3E}">
        <p14:creationId xmlns:p14="http://schemas.microsoft.com/office/powerpoint/2010/main" val="104169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7CDE8-FCE8-5707-7628-FAE230AD8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8">
            <a:extLst>
              <a:ext uri="{FF2B5EF4-FFF2-40B4-BE49-F238E27FC236}">
                <a16:creationId xmlns:a16="http://schemas.microsoft.com/office/drawing/2014/main" id="{683B0F5C-7C88-9892-DE8A-BC7F866BD359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62" name="文本框 3">
            <a:extLst>
              <a:ext uri="{FF2B5EF4-FFF2-40B4-BE49-F238E27FC236}">
                <a16:creationId xmlns:a16="http://schemas.microsoft.com/office/drawing/2014/main" id="{2EECC037-51CE-7A84-05A4-16AE09314B05}"/>
              </a:ext>
            </a:extLst>
          </p:cNvPr>
          <p:cNvSpPr txBox="1"/>
          <p:nvPr/>
        </p:nvSpPr>
        <p:spPr>
          <a:xfrm>
            <a:off x="376757" y="629889"/>
            <a:ext cx="975961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Motivation-To improve the training efficacy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96C4BA90-7114-5711-5C48-CF7E9975CA0C}"/>
              </a:ext>
            </a:extLst>
          </p:cNvPr>
          <p:cNvSpPr txBox="1"/>
          <p:nvPr/>
        </p:nvSpPr>
        <p:spPr>
          <a:xfrm>
            <a:off x="376757" y="45114"/>
            <a:ext cx="985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DAC-DETR: Divide the Attention Layers and Conquer</a:t>
            </a:r>
          </a:p>
        </p:txBody>
      </p:sp>
      <p:sp>
        <p:nvSpPr>
          <p:cNvPr id="5" name="文本框 11">
            <a:extLst>
              <a:ext uri="{FF2B5EF4-FFF2-40B4-BE49-F238E27FC236}">
                <a16:creationId xmlns:a16="http://schemas.microsoft.com/office/drawing/2014/main" id="{10E80274-E678-0BA8-3859-0558EA598F55}"/>
              </a:ext>
            </a:extLst>
          </p:cNvPr>
          <p:cNvSpPr txBox="1"/>
          <p:nvPr/>
        </p:nvSpPr>
        <p:spPr>
          <a:xfrm>
            <a:off x="376757" y="1291096"/>
            <a:ext cx="11438486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rethink the cooperation between cross-attention and self-attention layers in the DETR decoder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DB5CF7A-B2E2-238E-8FA0-FF07F5A44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654" y="2148216"/>
            <a:ext cx="8856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5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A6F6D-1A18-F29D-ACB7-FBEFD2890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8">
            <a:extLst>
              <a:ext uri="{FF2B5EF4-FFF2-40B4-BE49-F238E27FC236}">
                <a16:creationId xmlns:a16="http://schemas.microsoft.com/office/drawing/2014/main" id="{52C873BE-D376-0B2E-9E38-D2669247C800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62" name="文本框 3">
            <a:extLst>
              <a:ext uri="{FF2B5EF4-FFF2-40B4-BE49-F238E27FC236}">
                <a16:creationId xmlns:a16="http://schemas.microsoft.com/office/drawing/2014/main" id="{827AB52E-668E-A53E-C071-3B416BFE7067}"/>
              </a:ext>
            </a:extLst>
          </p:cNvPr>
          <p:cNvSpPr txBox="1"/>
          <p:nvPr/>
        </p:nvSpPr>
        <p:spPr>
          <a:xfrm>
            <a:off x="376757" y="629889"/>
            <a:ext cx="975961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Motivation-To improve the training efficacy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BF7E9907-5685-E0E2-BC9F-DC68EC8C6D29}"/>
              </a:ext>
            </a:extLst>
          </p:cNvPr>
          <p:cNvSpPr txBox="1"/>
          <p:nvPr/>
        </p:nvSpPr>
        <p:spPr>
          <a:xfrm>
            <a:off x="376757" y="45114"/>
            <a:ext cx="985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DAC-DETR: Divide the Attention Layers and Conquer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34E5DC-CFD5-3A66-99A9-91332AF512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026"/>
          <a:stretch/>
        </p:blipFill>
        <p:spPr>
          <a:xfrm>
            <a:off x="2388973" y="1260415"/>
            <a:ext cx="741405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0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58E1E-1389-3F5F-3B11-534BA9AF9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8">
            <a:extLst>
              <a:ext uri="{FF2B5EF4-FFF2-40B4-BE49-F238E27FC236}">
                <a16:creationId xmlns:a16="http://schemas.microsoft.com/office/drawing/2014/main" id="{F2730A3F-676B-FF22-A083-15B286DDCE74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62" name="文本框 3">
            <a:extLst>
              <a:ext uri="{FF2B5EF4-FFF2-40B4-BE49-F238E27FC236}">
                <a16:creationId xmlns:a16="http://schemas.microsoft.com/office/drawing/2014/main" id="{11CF6BF1-5167-366C-BFCA-4653514D9996}"/>
              </a:ext>
            </a:extLst>
          </p:cNvPr>
          <p:cNvSpPr txBox="1"/>
          <p:nvPr/>
        </p:nvSpPr>
        <p:spPr>
          <a:xfrm>
            <a:off x="376757" y="629889"/>
            <a:ext cx="975961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Motivation-To improve the training efficacy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4273EBE3-4945-FDB1-E8C0-ADE2DAF6D640}"/>
              </a:ext>
            </a:extLst>
          </p:cNvPr>
          <p:cNvSpPr txBox="1"/>
          <p:nvPr/>
        </p:nvSpPr>
        <p:spPr>
          <a:xfrm>
            <a:off x="376757" y="45114"/>
            <a:ext cx="985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DAC-DETR: Divide the Attention Layers and Conquer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B325805-B276-67D4-3318-71ACC9331B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557"/>
          <a:stretch/>
        </p:blipFill>
        <p:spPr>
          <a:xfrm>
            <a:off x="2591403" y="1291096"/>
            <a:ext cx="702316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46136-D11D-42B5-BE42-5FCF378D7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8">
            <a:extLst>
              <a:ext uri="{FF2B5EF4-FFF2-40B4-BE49-F238E27FC236}">
                <a16:creationId xmlns:a16="http://schemas.microsoft.com/office/drawing/2014/main" id="{189503A3-C00A-AFEF-615B-8738A56B2F2A}"/>
              </a:ext>
            </a:extLst>
          </p:cNvPr>
          <p:cNvSpPr/>
          <p:nvPr/>
        </p:nvSpPr>
        <p:spPr>
          <a:xfrm>
            <a:off x="0" y="-635"/>
            <a:ext cx="12205970" cy="676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57200" dist="3175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sp>
        <p:nvSpPr>
          <p:cNvPr id="62" name="文本框 3">
            <a:extLst>
              <a:ext uri="{FF2B5EF4-FFF2-40B4-BE49-F238E27FC236}">
                <a16:creationId xmlns:a16="http://schemas.microsoft.com/office/drawing/2014/main" id="{E55AB305-A966-76AF-FFCD-152BEEF9035D}"/>
              </a:ext>
            </a:extLst>
          </p:cNvPr>
          <p:cNvSpPr txBox="1"/>
          <p:nvPr/>
        </p:nvSpPr>
        <p:spPr>
          <a:xfrm>
            <a:off x="376757" y="629889"/>
            <a:ext cx="975961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Method-delete self-attention layers &amp; O2m match 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2C3182A8-36AF-0E38-B76C-4E252ABFAFE2}"/>
              </a:ext>
            </a:extLst>
          </p:cNvPr>
          <p:cNvSpPr txBox="1"/>
          <p:nvPr/>
        </p:nvSpPr>
        <p:spPr>
          <a:xfrm>
            <a:off x="376757" y="45114"/>
            <a:ext cx="985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1F0EB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DAC-DETR: Divide the Attention Layers and Conquer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884E29B-1DDF-C118-FBDB-F10440BD9E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453" y="1495071"/>
            <a:ext cx="2716063" cy="504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7A8216-8BC2-C6BD-69E1-27D3DA2B375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758"/>
          <a:stretch/>
        </p:blipFill>
        <p:spPr>
          <a:xfrm>
            <a:off x="3464651" y="2206228"/>
            <a:ext cx="8640000" cy="2081568"/>
          </a:xfrm>
          <a:prstGeom prst="rect">
            <a:avLst/>
          </a:prstGeom>
        </p:spPr>
      </p:pic>
      <p:sp>
        <p:nvSpPr>
          <p:cNvPr id="7" name="文本框 3">
            <a:extLst>
              <a:ext uri="{FF2B5EF4-FFF2-40B4-BE49-F238E27FC236}">
                <a16:creationId xmlns:a16="http://schemas.microsoft.com/office/drawing/2014/main" id="{6C04D546-B34F-B247-A538-3965F7130353}"/>
              </a:ext>
            </a:extLst>
          </p:cNvPr>
          <p:cNvSpPr txBox="1"/>
          <p:nvPr/>
        </p:nvSpPr>
        <p:spPr>
          <a:xfrm>
            <a:off x="3857582" y="4360806"/>
            <a:ext cx="7854138" cy="159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Y-axis: avg num of queries per object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increase the number of queries gathered for each object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dirty="0">
                <a:solidFill>
                  <a:srgbClr val="536B82"/>
                </a:solidFill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  <a:sym typeface="+mn-ea"/>
              </a:rPr>
              <a:t>improve the quality of the best queries for each object.</a:t>
            </a:r>
          </a:p>
        </p:txBody>
      </p:sp>
    </p:spTree>
    <p:extLst>
      <p:ext uri="{BB962C8B-B14F-4D97-AF65-F5344CB8AC3E}">
        <p14:creationId xmlns:p14="http://schemas.microsoft.com/office/powerpoint/2010/main" val="41060992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微软1">
      <a:dk1>
        <a:srgbClr val="536B82"/>
      </a:dk1>
      <a:lt1>
        <a:srgbClr val="F1F0EB"/>
      </a:lt1>
      <a:dk2>
        <a:srgbClr val="FFFFFF"/>
      </a:dk2>
      <a:lt2>
        <a:srgbClr val="F2F2F2"/>
      </a:lt2>
      <a:accent1>
        <a:srgbClr val="536B82"/>
      </a:accent1>
      <a:accent2>
        <a:srgbClr val="F1F0EB"/>
      </a:accent2>
      <a:accent3>
        <a:srgbClr val="FFFFFF"/>
      </a:accent3>
      <a:accent4>
        <a:srgbClr val="D9D9D9"/>
      </a:accent4>
      <a:accent5>
        <a:srgbClr val="F2F2F2"/>
      </a:accent5>
      <a:accent6>
        <a:srgbClr val="D8D8D8"/>
      </a:accent6>
      <a:hlink>
        <a:srgbClr val="B2B2B2"/>
      </a:hlink>
      <a:folHlink>
        <a:srgbClr val="002D89"/>
      </a:folHlink>
    </a:clrScheme>
    <a:fontScheme name="自定义 1">
      <a:majorFont>
        <a:latin typeface="思源黑体 Regular"/>
        <a:ea typeface="思源黑体 Regular"/>
        <a:cs typeface=""/>
      </a:majorFont>
      <a:minorFont>
        <a:latin typeface="思源黑体 Regular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Regula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Regular"/>
        <a:ea typeface=""/>
        <a:cs typeface=""/>
        <a:font script="Jpan" typeface="ＭＳ Ｐゴシック"/>
        <a:font script="Hang" typeface="맑은 고딕"/>
        <a:font script="Hans" typeface="思源黑体 Regular"/>
        <a:font script="Hant" typeface="新細明體"/>
        <a:font script="Arab" typeface="思源黑体 Regular"/>
        <a:font script="Hebr" typeface="思源黑体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7746</TotalTime>
  <Words>708</Words>
  <Application>Microsoft Office PowerPoint</Application>
  <PresentationFormat>宽屏</PresentationFormat>
  <Paragraphs>98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思源黑体 Regular</vt:lpstr>
      <vt:lpstr>微软雅黑</vt:lpstr>
      <vt:lpstr>Arial</vt:lpstr>
      <vt:lpstr>Times New Roman</vt:lpstr>
      <vt:lpstr>Wingdings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Mingxiao Ma</dc:creator>
  <cp:lastModifiedBy>Mingxiao Ma</cp:lastModifiedBy>
  <cp:revision>64</cp:revision>
  <dcterms:created xsi:type="dcterms:W3CDTF">2024-07-25T15:11:01Z</dcterms:created>
  <dcterms:modified xsi:type="dcterms:W3CDTF">2025-01-03T13:10:03Z</dcterms:modified>
</cp:coreProperties>
</file>