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57" r:id="rId6"/>
    <p:sldId id="260" r:id="rId7"/>
    <p:sldId id="261" r:id="rId8"/>
    <p:sldId id="278" r:id="rId9"/>
    <p:sldId id="262" r:id="rId10"/>
    <p:sldId id="279" r:id="rId11"/>
    <p:sldId id="263" r:id="rId12"/>
    <p:sldId id="269" r:id="rId13"/>
    <p:sldId id="267" r:id="rId14"/>
    <p:sldId id="270" r:id="rId15"/>
    <p:sldId id="268" r:id="rId16"/>
    <p:sldId id="264" r:id="rId17"/>
    <p:sldId id="265" r:id="rId18"/>
    <p:sldId id="266" r:id="rId19"/>
    <p:sldId id="276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1645" y="1242060"/>
            <a:ext cx="11268075" cy="41294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987925" y="223520"/>
            <a:ext cx="22167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/>
              <a:t>experiment</a:t>
            </a:r>
            <a:endParaRPr lang="en-US" altLang="zh-CN" sz="3200"/>
          </a:p>
        </p:txBody>
      </p:sp>
      <p:sp>
        <p:nvSpPr>
          <p:cNvPr id="3" name="文本框 2"/>
          <p:cNvSpPr txBox="1"/>
          <p:nvPr/>
        </p:nvSpPr>
        <p:spPr>
          <a:xfrm>
            <a:off x="810895" y="857250"/>
            <a:ext cx="336740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 sz="2000"/>
              <a:t>1. </a:t>
            </a:r>
            <a:r>
              <a:rPr lang="en-US" altLang="zh-CN" sz="2000">
                <a:sym typeface="+mn-ea"/>
              </a:rPr>
              <a:t>KAN</a:t>
            </a:r>
            <a:r>
              <a:rPr lang="zh-CN" altLang="en-US" sz="2000">
                <a:sym typeface="+mn-ea"/>
              </a:rPr>
              <a:t>的频谱偏差问题较小</a:t>
            </a:r>
            <a:r>
              <a:rPr lang="en-US" altLang="zh-CN" sz="2800"/>
              <a:t> </a:t>
            </a:r>
            <a:endParaRPr lang="en-US" altLang="zh-CN" sz="28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56735" y="1379220"/>
            <a:ext cx="3479800" cy="4165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785" y="1722755"/>
            <a:ext cx="7653655" cy="498983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987925" y="223520"/>
            <a:ext cx="22167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/>
              <a:t>experiment</a:t>
            </a:r>
            <a:endParaRPr lang="en-US" altLang="zh-CN" sz="32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84555" y="1205865"/>
            <a:ext cx="9907905" cy="52622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04570" y="807085"/>
            <a:ext cx="275082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000"/>
              <a:t>2. </a:t>
            </a:r>
            <a:r>
              <a:rPr lang="zh-CN" altLang="en-US" sz="2000"/>
              <a:t>混合</a:t>
            </a:r>
            <a:r>
              <a:rPr lang="zh-CN" altLang="en-US" sz="2000"/>
              <a:t>频率热传导问题</a:t>
            </a:r>
            <a:endParaRPr lang="zh-CN" altLang="en-US"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83105" y="5335270"/>
            <a:ext cx="7804785" cy="13671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105" y="350520"/>
            <a:ext cx="7358380" cy="51022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05460" y="127635"/>
            <a:ext cx="351282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000"/>
              <a:t>3. </a:t>
            </a:r>
            <a:r>
              <a:rPr lang="zh-CN" altLang="en-US" sz="2000"/>
              <a:t>三型断裂问题（</a:t>
            </a:r>
            <a:r>
              <a:rPr lang="zh-CN" altLang="en-US" sz="2000"/>
              <a:t>具有奇点）</a:t>
            </a:r>
            <a:endParaRPr lang="zh-CN" altLang="en-US"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3580" y="1016635"/>
            <a:ext cx="11009630" cy="421767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51660" y="5336540"/>
            <a:ext cx="916622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an overly large grid size can cause KAN to fail, i.e., the error increases due to </a:t>
            </a:r>
            <a:r>
              <a:rPr lang="zh-CN" altLang="en-US">
                <a:solidFill>
                  <a:schemeClr val="accent5"/>
                </a:solidFill>
              </a:rPr>
              <a:t>overfitting</a:t>
            </a:r>
            <a:r>
              <a:rPr lang="zh-CN" altLang="en-US"/>
              <a:t>.</a:t>
            </a:r>
            <a:endParaRPr lang="zh-CN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987290" y="0"/>
            <a:ext cx="22167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/>
              <a:t>experiment</a:t>
            </a:r>
            <a:endParaRPr lang="en-US" altLang="zh-CN" sz="3200"/>
          </a:p>
        </p:txBody>
      </p:sp>
      <p:sp>
        <p:nvSpPr>
          <p:cNvPr id="4" name="文本框 3"/>
          <p:cNvSpPr txBox="1"/>
          <p:nvPr/>
        </p:nvSpPr>
        <p:spPr>
          <a:xfrm>
            <a:off x="1027430" y="583565"/>
            <a:ext cx="198882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000"/>
              <a:t>4. </a:t>
            </a:r>
            <a:r>
              <a:rPr lang="zh-CN" altLang="en-US" sz="2000"/>
              <a:t>其他方程结果</a:t>
            </a:r>
            <a:endParaRPr lang="zh-CN" altLang="en-US" sz="20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1020" y="1279525"/>
            <a:ext cx="10784840" cy="14751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56590" y="982345"/>
            <a:ext cx="1554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应力集中</a:t>
            </a:r>
            <a:r>
              <a:rPr lang="zh-CN" altLang="en-US"/>
              <a:t>方程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70890" y="2754630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超弹性</a:t>
            </a:r>
            <a:r>
              <a:rPr lang="zh-CN" altLang="en-US"/>
              <a:t>问题</a:t>
            </a:r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85" y="3160395"/>
            <a:ext cx="10785475" cy="156654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85190" y="472694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异质</a:t>
            </a:r>
            <a:r>
              <a:rPr lang="zh-CN" altLang="en-US"/>
              <a:t>问题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15" y="5095240"/>
            <a:ext cx="4333875" cy="160591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252720" y="4873625"/>
            <a:ext cx="621030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/>
              <a:t>Conclusion: </a:t>
            </a:r>
            <a:r>
              <a:rPr lang="zh-CN" altLang="en-US"/>
              <a:t>KAN has </a:t>
            </a:r>
            <a:r>
              <a:rPr lang="zh-CN" altLang="en-US">
                <a:solidFill>
                  <a:srgbClr val="FF0000"/>
                </a:solidFill>
              </a:rPr>
              <a:t>higher</a:t>
            </a:r>
            <a:r>
              <a:rPr lang="en-US" altLang="zh-CN">
                <a:solidFill>
                  <a:srgbClr val="FF0000"/>
                </a:solidFill>
              </a:rPr>
              <a:t> </a:t>
            </a:r>
            <a:r>
              <a:rPr lang="zh-CN" altLang="en-US">
                <a:solidFill>
                  <a:srgbClr val="FF0000"/>
                </a:solidFill>
              </a:rPr>
              <a:t>accuracy</a:t>
            </a:r>
            <a:r>
              <a:rPr lang="zh-CN" altLang="en-US"/>
              <a:t> and </a:t>
            </a:r>
            <a:r>
              <a:rPr lang="zh-CN" altLang="en-US">
                <a:solidFill>
                  <a:srgbClr val="FF0000"/>
                </a:solidFill>
              </a:rPr>
              <a:t>convergence</a:t>
            </a:r>
            <a:endParaRPr lang="zh-CN" altLang="en-US">
              <a:solidFill>
                <a:srgbClr val="FF0000"/>
              </a:solidFill>
            </a:endParaRPr>
          </a:p>
          <a:p>
            <a:pPr algn="l"/>
            <a:r>
              <a:rPr lang="zh-CN" altLang="en-US">
                <a:solidFill>
                  <a:srgbClr val="FF0000"/>
                </a:solidFill>
              </a:rPr>
              <a:t>speed</a:t>
            </a:r>
            <a:r>
              <a:rPr lang="zh-CN" altLang="en-US"/>
              <a:t> than MLP in most PDE problems</a:t>
            </a:r>
            <a:r>
              <a:rPr lang="en-US" altLang="zh-CN"/>
              <a:t>.</a:t>
            </a:r>
            <a:r>
              <a:rPr lang="zh-CN" altLang="en-US"/>
              <a:t> However, KAN’s </a:t>
            </a:r>
            <a:r>
              <a:rPr lang="zh-CN" altLang="en-US">
                <a:solidFill>
                  <a:schemeClr val="accent5"/>
                </a:solidFill>
              </a:rPr>
              <a:t>efficiency</a:t>
            </a:r>
            <a:r>
              <a:rPr lang="zh-CN" altLang="en-US"/>
              <a:t> is currently lower than</a:t>
            </a:r>
            <a:endParaRPr lang="zh-CN" altLang="en-US"/>
          </a:p>
          <a:p>
            <a:pPr algn="l"/>
            <a:r>
              <a:rPr lang="zh-CN" altLang="en-US"/>
              <a:t>MLP under the same epoch due to the lack of specific optimizations for the KAN algorithm.</a:t>
            </a:r>
            <a:endParaRPr lang="zh-CN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4987290" y="0"/>
            <a:ext cx="221678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/>
              <a:t>experiment</a:t>
            </a:r>
            <a:endParaRPr lang="en-US" altLang="zh-CN" sz="3200"/>
          </a:p>
        </p:txBody>
      </p:sp>
      <p:sp>
        <p:nvSpPr>
          <p:cNvPr id="4" name="文本框 3"/>
          <p:cNvSpPr txBox="1"/>
          <p:nvPr/>
        </p:nvSpPr>
        <p:spPr>
          <a:xfrm>
            <a:off x="843280" y="731520"/>
            <a:ext cx="198882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000"/>
              <a:t>5. </a:t>
            </a:r>
            <a:r>
              <a:rPr lang="zh-CN" altLang="en-US" sz="2000"/>
              <a:t>复杂几何问题</a:t>
            </a:r>
            <a:endParaRPr lang="zh-CN" altLang="en-US" sz="2000"/>
          </a:p>
        </p:txBody>
      </p:sp>
      <p:sp>
        <p:nvSpPr>
          <p:cNvPr id="5" name="文本框 4"/>
          <p:cNvSpPr txBox="1"/>
          <p:nvPr/>
        </p:nvSpPr>
        <p:spPr>
          <a:xfrm>
            <a:off x="843280" y="1261745"/>
            <a:ext cx="3154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边界条件定义在复杂的几何</a:t>
            </a:r>
            <a:r>
              <a:rPr lang="zh-CN" altLang="en-US"/>
              <a:t>上</a:t>
            </a:r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900" y="2114550"/>
            <a:ext cx="11523980" cy="20205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05205" y="4593590"/>
            <a:ext cx="1086167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 sz="2400"/>
              <a:t>KAN does not perform as well on</a:t>
            </a:r>
            <a:r>
              <a:rPr lang="en-US" altLang="zh-CN" sz="2400"/>
              <a:t> </a:t>
            </a:r>
            <a:r>
              <a:rPr lang="zh-CN" altLang="en-US" sz="2400">
                <a:solidFill>
                  <a:schemeClr val="accent5"/>
                </a:solidFill>
              </a:rPr>
              <a:t>complex geometric</a:t>
            </a:r>
            <a:r>
              <a:rPr lang="zh-CN" altLang="en-US" sz="2400"/>
              <a:t> PDE problems, primarily </a:t>
            </a:r>
            <a:endParaRPr lang="zh-CN" altLang="en-US" sz="2400"/>
          </a:p>
          <a:p>
            <a:pPr algn="l"/>
            <a:r>
              <a:rPr lang="zh-CN" altLang="en-US" sz="2400"/>
              <a:t>due to the conflict between grid size and geometric complexity.</a:t>
            </a:r>
            <a:endParaRPr lang="zh-CN" altLang="en-US"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465" y="732155"/>
            <a:ext cx="11101070" cy="45059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9850" y="841375"/>
            <a:ext cx="9347835" cy="49383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113020" y="135255"/>
            <a:ext cx="18021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/>
              <a:t>structure</a:t>
            </a:r>
            <a:endParaRPr lang="en-US" altLang="zh-CN" sz="3200"/>
          </a:p>
        </p:txBody>
      </p:sp>
      <p:sp>
        <p:nvSpPr>
          <p:cNvPr id="4" name="文本框 3"/>
          <p:cNvSpPr txBox="1"/>
          <p:nvPr/>
        </p:nvSpPr>
        <p:spPr>
          <a:xfrm>
            <a:off x="3119755" y="5902325"/>
            <a:ext cx="578739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建模解与初始状态</a:t>
            </a:r>
            <a:r>
              <a:rPr lang="en-US" altLang="zh-CN"/>
              <a:t>(</a:t>
            </a:r>
            <a:r>
              <a:rPr lang="zh-CN" altLang="en-US"/>
              <a:t>参数状态</a:t>
            </a:r>
            <a:r>
              <a:rPr lang="en-US" altLang="zh-CN"/>
              <a:t>)</a:t>
            </a:r>
            <a:r>
              <a:rPr lang="zh-CN" altLang="en-US"/>
              <a:t>的联合分布，解决正反</a:t>
            </a:r>
            <a:r>
              <a:rPr lang="zh-CN" altLang="en-US"/>
              <a:t>问题</a:t>
            </a:r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50010" y="777240"/>
            <a:ext cx="9491980" cy="530352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131435" y="205105"/>
            <a:ext cx="19291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/>
              <a:t>Algorithm</a:t>
            </a:r>
            <a:endParaRPr lang="en-US" altLang="zh-CN" sz="3200"/>
          </a:p>
        </p:txBody>
      </p:sp>
      <p:sp>
        <p:nvSpPr>
          <p:cNvPr id="2" name="文本框 1"/>
          <p:cNvSpPr txBox="1"/>
          <p:nvPr/>
        </p:nvSpPr>
        <p:spPr>
          <a:xfrm>
            <a:off x="1486535" y="6195060"/>
            <a:ext cx="935545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利用</a:t>
            </a:r>
            <a:r>
              <a:rPr lang="en-US" altLang="zh-CN"/>
              <a:t>DPS</a:t>
            </a:r>
            <a:r>
              <a:rPr lang="zh-CN" altLang="en-US"/>
              <a:t>（</a:t>
            </a:r>
            <a:r>
              <a:rPr lang="en-US" altLang="zh-CN"/>
              <a:t>diffusion posterior sampling</a:t>
            </a:r>
            <a:r>
              <a:rPr lang="zh-CN" altLang="en-US"/>
              <a:t>）扩散</a:t>
            </a:r>
            <a:r>
              <a:rPr lang="zh-CN" altLang="en-US"/>
              <a:t>后验采样方法将</a:t>
            </a:r>
            <a:r>
              <a:rPr lang="en-US" altLang="zh-CN"/>
              <a:t>pde</a:t>
            </a:r>
            <a:r>
              <a:rPr lang="zh-CN" altLang="en-US"/>
              <a:t>和观测点信息加入</a:t>
            </a:r>
            <a:r>
              <a:rPr lang="zh-CN" altLang="en-US"/>
              <a:t>引导中</a:t>
            </a:r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325745" y="205105"/>
            <a:ext cx="118427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/>
              <a:t>result</a:t>
            </a:r>
            <a:endParaRPr lang="en-US" altLang="zh-CN" sz="32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0565" y="909320"/>
            <a:ext cx="10770870" cy="452628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66240" y="5706745"/>
            <a:ext cx="726694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/>
              <a:t>conclusion</a:t>
            </a:r>
            <a:r>
              <a:rPr lang="zh-CN" altLang="en-US"/>
              <a:t>： </a:t>
            </a:r>
            <a:r>
              <a:rPr lang="zh-CN" altLang="en-US">
                <a:solidFill>
                  <a:srgbClr val="FF0000"/>
                </a:solidFill>
              </a:rPr>
              <a:t>state-of-the-art；</a:t>
            </a:r>
            <a:r>
              <a:rPr lang="en-US" altLang="zh-CN">
                <a:solidFill>
                  <a:srgbClr val="FF0000"/>
                </a:solidFill>
              </a:rPr>
              <a:t>highly partial observations</a:t>
            </a:r>
            <a:endParaRPr lang="en-US" altLang="zh-CN">
              <a:solidFill>
                <a:srgbClr val="FF0000"/>
              </a:solidFill>
            </a:endParaRPr>
          </a:p>
          <a:p>
            <a:pPr algn="l"/>
            <a:r>
              <a:rPr lang="en-US" altLang="zh-CN"/>
              <a:t>                      </a:t>
            </a:r>
            <a:r>
              <a:rPr lang="en-US" altLang="zh-CN">
                <a:solidFill>
                  <a:schemeClr val="accent5"/>
                </a:solidFill>
              </a:rPr>
              <a:t>time waste</a:t>
            </a:r>
            <a:r>
              <a:rPr lang="zh-CN" altLang="en-US">
                <a:solidFill>
                  <a:schemeClr val="accent5"/>
                </a:solidFill>
              </a:rPr>
              <a:t>；</a:t>
            </a:r>
            <a:r>
              <a:rPr lang="en-US" altLang="zh-CN">
                <a:solidFill>
                  <a:schemeClr val="accent5"/>
                </a:solidFill>
              </a:rPr>
              <a:t>slices of 2D dynamic PDEs</a:t>
            </a:r>
            <a:r>
              <a:rPr lang="zh-CN" altLang="en-US">
                <a:solidFill>
                  <a:schemeClr val="accent5"/>
                </a:solidFill>
              </a:rPr>
              <a:t>； struggle with</a:t>
            </a:r>
            <a:endParaRPr lang="zh-CN" altLang="en-US">
              <a:solidFill>
                <a:schemeClr val="accent5"/>
              </a:solidFill>
            </a:endParaRPr>
          </a:p>
          <a:p>
            <a:pPr algn="l"/>
            <a:r>
              <a:rPr lang="en-US" altLang="zh-CN">
                <a:solidFill>
                  <a:schemeClr val="accent5"/>
                </a:solidFill>
              </a:rPr>
              <a:t>	        </a:t>
            </a:r>
            <a:r>
              <a:rPr lang="zh-CN" altLang="en-US">
                <a:solidFill>
                  <a:schemeClr val="accent5"/>
                </a:solidFill>
              </a:rPr>
              <a:t>accuracy in spaces that lack constraints</a:t>
            </a:r>
            <a:endParaRPr lang="zh-CN" altLang="en-US">
              <a:solidFill>
                <a:schemeClr val="accent5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333240" y="307340"/>
            <a:ext cx="32385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problem setting</a:t>
            </a:r>
            <a:endParaRPr lang="en-US" altLang="zh-CN" sz="32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93670" y="1294130"/>
            <a:ext cx="6804660" cy="215011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345" y="3444240"/>
            <a:ext cx="6715125" cy="25349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7895" y="1012825"/>
            <a:ext cx="6180455" cy="50038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838700" y="381000"/>
            <a:ext cx="25146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en-US" altLang="zh-CN"/>
              <a:t>weighted residual </a:t>
            </a:r>
            <a:r>
              <a:rPr lang="en-US" altLang="zh-CN"/>
              <a:t>form</a:t>
            </a:r>
            <a:endParaRPr lang="en-US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8495665" y="1386205"/>
            <a:ext cx="285305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 Deep Collocation method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878570" y="2174240"/>
            <a:ext cx="20866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 Deep Ritz method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8878570" y="2962275"/>
            <a:ext cx="205740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/>
              <a:t>boundary-integral 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5370" y="267970"/>
            <a:ext cx="3943350" cy="698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0785" y="1327150"/>
            <a:ext cx="9649460" cy="35159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537835" y="586105"/>
            <a:ext cx="11163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/>
              <a:t>DCM</a:t>
            </a:r>
            <a:endParaRPr lang="en-US" altLang="zh-CN" sz="32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345" y="5000625"/>
            <a:ext cx="4808220" cy="13493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" name="图片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595" y="1191895"/>
            <a:ext cx="12068810" cy="346837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363210" y="490220"/>
            <a:ext cx="98044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/>
              <a:t>DRF</a:t>
            </a:r>
            <a:endParaRPr lang="en-US" altLang="zh-CN" sz="320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505" y="4777740"/>
            <a:ext cx="5634355" cy="96266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4675" y="570865"/>
            <a:ext cx="3587115" cy="62103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579745" y="247015"/>
            <a:ext cx="10318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/>
              <a:t>BINN</a:t>
            </a:r>
            <a:endParaRPr lang="en-US" altLang="zh-CN" sz="280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9485" y="2269490"/>
            <a:ext cx="8143875" cy="21132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0640" y="1177290"/>
            <a:ext cx="4489450" cy="10922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6065" y="5544185"/>
            <a:ext cx="4040505" cy="6197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19680" y="4925695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其中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2785" y="4925695"/>
            <a:ext cx="2265045" cy="3911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9745" y="4930140"/>
            <a:ext cx="4379595" cy="36385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5641975" y="205105"/>
            <a:ext cx="90741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2800"/>
              <a:t>KAN</a:t>
            </a:r>
            <a:endParaRPr lang="en-US" altLang="zh-CN" sz="28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305" y="1951355"/>
            <a:ext cx="11121390" cy="20586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90" y="727075"/>
            <a:ext cx="9124950" cy="12954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300" y="4147820"/>
            <a:ext cx="5105400" cy="21526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523230" y="259080"/>
            <a:ext cx="114617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/>
              <a:t>KINN</a:t>
            </a:r>
            <a:endParaRPr lang="en-US" altLang="zh-CN" sz="32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32610" y="945515"/>
            <a:ext cx="8526145" cy="55746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4988560" y="321310"/>
            <a:ext cx="2214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/>
              <a:t>频谱偏差理论分析</a:t>
            </a:r>
            <a:endParaRPr lang="zh-CN" altLang="en-US" sz="20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53540" y="777875"/>
            <a:ext cx="8651875" cy="12820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880" y="2070735"/>
            <a:ext cx="4554855" cy="13862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8215" y="3456940"/>
            <a:ext cx="6560820" cy="13030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4305" y="4807585"/>
            <a:ext cx="1188402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/>
              <a:t>可以看到在无限宽网络假设下（核函数不是时变</a:t>
            </a:r>
            <a:r>
              <a:rPr lang="zh-CN" altLang="en-US"/>
              <a:t>函数），以特征值大小收敛的</a:t>
            </a:r>
            <a:r>
              <a:rPr lang="en-US" altLang="zh-CN"/>
              <a:t>loss</a:t>
            </a:r>
            <a:r>
              <a:rPr lang="zh-CN" altLang="en-US"/>
              <a:t>在采样点上是以</a:t>
            </a:r>
            <a:r>
              <a:rPr lang="en-US" altLang="zh-CN"/>
              <a:t>ntk</a:t>
            </a:r>
            <a:r>
              <a:rPr lang="zh-CN" altLang="en-US"/>
              <a:t>对应特征值</a:t>
            </a:r>
            <a:r>
              <a:rPr lang="zh-CN" altLang="en-US"/>
              <a:t>的特</a:t>
            </a:r>
            <a:endParaRPr lang="zh-CN" altLang="en-US"/>
          </a:p>
          <a:p>
            <a:r>
              <a:rPr lang="zh-CN" altLang="en-US"/>
              <a:t>征向量的</a:t>
            </a:r>
            <a:r>
              <a:rPr lang="zh-CN" altLang="en-US"/>
              <a:t>值为权重进行优化的，即当特征向量值较为均匀时，优化对采样点是无偏好的泛化性</a:t>
            </a:r>
            <a:r>
              <a:rPr lang="zh-CN" altLang="en-US"/>
              <a:t>较好。而在</a:t>
            </a:r>
            <a:r>
              <a:rPr lang="en-US" altLang="zh-CN"/>
              <a:t>MLP</a:t>
            </a:r>
            <a:r>
              <a:rPr lang="zh-CN" altLang="en-US"/>
              <a:t>架构中</a:t>
            </a:r>
            <a:endParaRPr lang="zh-CN" altLang="en-US"/>
          </a:p>
          <a:p>
            <a:r>
              <a:rPr lang="zh-CN" altLang="en-US"/>
              <a:t>，大特征值（收敛最快的）对应的特征向量值几乎都为低频的，也就是先优化低频信号，此即频谱</a:t>
            </a:r>
            <a:r>
              <a:rPr lang="zh-CN" altLang="en-US"/>
              <a:t>偏差。</a:t>
            </a:r>
            <a:endParaRPr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1148</Words>
  <Application>WPS 演示</Application>
  <PresentationFormat>Widescreen</PresentationFormat>
  <Paragraphs>77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汉仪旗黑</vt:lpstr>
      <vt:lpstr>宋体</vt:lpstr>
      <vt:lpstr>Arial Unicode MS</vt:lpstr>
      <vt:lpstr>Calibri Light</vt:lpstr>
      <vt:lpstr>Helvetica Neue</vt:lpstr>
      <vt:lpstr>Calibri</vt:lpstr>
      <vt:lpstr>宋体-简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automan</dc:creator>
  <cp:lastModifiedBy>automan</cp:lastModifiedBy>
  <cp:revision>4</cp:revision>
  <dcterms:created xsi:type="dcterms:W3CDTF">2024-07-12T12:12:04Z</dcterms:created>
  <dcterms:modified xsi:type="dcterms:W3CDTF">2024-07-12T12:12:04Z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2052-5.7.0.8090</vt:lpwstr>
  </property>
</Properties>
</file>