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扩散模型消耗的时间很长，可以减少采样步数，也可以减少每步内的时间。介绍一种近一年比较火的技术cache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关于r，s1-4的消融实验，4没什么用，个人感觉启发式算法漏洞很多。1,2相比之下1更侧重降低FID，2更侧重提升CLIP分数</a:t>
            </a:r>
          </a:p>
          <a:p>
            <a:pPr/>
            <a:r>
              <a:t>附录中还有一些调参的实验记录，文生视频等试验的具体细节</a:t>
            </a:r>
          </a:p>
          <a:p>
            <a:pPr/>
            <a:r>
              <a:t>总结：技术路线不容易follow，但是token 层面加速的第一篇工作，可能有启发性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" name="Shape 2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相邻两步的差异关于时间步而言是不均匀的？ 传统方法     U型结构</a:t>
            </a:r>
          </a:p>
          <a:p>
            <a:pPr/>
            <a:r>
              <a:t>找到合适缓存的时间步缓存很重要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直接的找cache时间步的方法：计算两个时间步输出的差，小就cache，但是已经算出来输出了相当于没加速</a:t>
            </a:r>
          </a:p>
          <a:p>
            <a:pPr/>
            <a:r>
              <a:t>认为输入与输出有很强的关系  输入有：text，noisy， timestep 其中text不随时间步改变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观察输出L1损失，蓝色为输出，橙色为timestep，绿色为上一步输出经过timestep调制得到的input，相似度高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F为调制input，累积到阈值前一直cache，到了阈值就重置并重新计算，无固定cache周期，缓存的是output-input的差，如果缓存就不过网络直接加上这个差得到下一步输入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5" name="Shape 2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实际上，调制后的input和output还是有差距。利用70个prompt的input差和output差结果学习多项式函数f，将输入差转化为输出差，由图可见四次基本可拟合y=x直线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效果，细节更好，速度最高可达4倍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hape 3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FLOPs，模型计算量，Vbench评价视频，LPIPS感知损失，SSIM结构相似度，PSNR像素级相似度衡量视觉效果，三个模型效果好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质量和速度之间存在trade-off，但整体都比之前的方法好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5" name="Shape 3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只用time/调制input</a:t>
            </a:r>
          </a:p>
          <a:p>
            <a:pPr/>
            <a:r>
              <a:t>多项式次数</a:t>
            </a:r>
          </a:p>
          <a:p>
            <a:pPr/>
            <a:r>
              <a:t>多卡，不同分辨率，帧数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先介绍两个基础工作。早期的扩散模型基本上都是基于Unet结构的。相邻时间步feature map很相似，考虑缓存上一个时间步的结果。每N步计算一次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现在结构多数为DiT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刚才的方法是block wise的cache，每一次都缓存的使整个block。最新ICLR关于token的cache，是第一篇在token层面上做缓存的</a:t>
            </a:r>
          </a:p>
          <a:p>
            <a:pPr/>
            <a:r>
              <a:t>不同token敏感度不同：相邻时间步token差距分布不均；对第一层不同token加相同噪声对最终结果影响也不同，有大有小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固定cache周期N  动态更新cache 定义cache比例R，随DiT block的深浅变化，浅低深高（之后分析）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1.self attention map按行相加(图片打错了) 2.与text的cross attention交叉熵，如果大代表和多个文本相关，不cache(不太合理，仅与少部分文本相关也可能很重要) 3.重复cache会导致误差指数级累积，计算重复cache次数 4.相邻空间包含相似信息，不能全部cache掉，如果在相邻k*k范围内前三项分数和最高，则I为1，其余为0.四项分数加权求和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1.当前步与上一时间步之间的不同层的差异，不同层对时间敏感程度不同</a:t>
            </a:r>
          </a:p>
          <a:p>
            <a:pPr/>
            <a:r>
              <a:t>2. 在不同层的token加相同噪声，对最后一层输出的影响</a:t>
            </a:r>
          </a:p>
          <a:p>
            <a:pPr/>
            <a:r>
              <a:t>3.在不同层的种类加相同噪声，对最后一层输出的影响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浅层经过后续计算容易累计误差，选用小cache比例，深层大</a:t>
            </a:r>
          </a:p>
          <a:p>
            <a:pPr/>
            <a:r>
              <a:t>注意到self attention差异传播的快，选用小比例，但是实验发现和全部缓存带来的负面影响差不多，索性都cache</a:t>
            </a:r>
          </a:p>
          <a:p>
            <a:pPr/>
            <a:r>
              <a:t>剩下两个板块的r为其计算成本占全部计算成本的比例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1" name="Shape 2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效果不及Teacache</a:t>
            </a:r>
          </a:p>
          <a:p>
            <a:pPr/>
            <a:r>
              <a:t>Video实际设置（检查代码后）：cross attention N=6, 全cache；attention N=3，全cache；MLP N=3,R=85%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演示文稿标题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演示文稿标题</a:t>
            </a:r>
          </a:p>
        </p:txBody>
      </p:sp>
      <p:sp>
        <p:nvSpPr>
          <p:cNvPr id="13" name="正文级别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演示文稿副标题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灯片标题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100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议程标题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议程标题</a:t>
            </a:r>
          </a:p>
        </p:txBody>
      </p:sp>
      <p:sp>
        <p:nvSpPr>
          <p:cNvPr id="109" name="议程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议程副标题</a:t>
            </a:r>
          </a:p>
        </p:txBody>
      </p:sp>
      <p:sp>
        <p:nvSpPr>
          <p:cNvPr id="110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议程主题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正文级别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说明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正文级别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事实信息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事实信息</a:t>
            </a:r>
          </a:p>
        </p:txBody>
      </p:sp>
      <p:sp>
        <p:nvSpPr>
          <p:cNvPr id="12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出自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出自</a:t>
            </a:r>
          </a:p>
        </p:txBody>
      </p:sp>
      <p:sp>
        <p:nvSpPr>
          <p:cNvPr id="136" name="正文级别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“著名引文”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碗沙拉配有炒饭、水煮蛋和一双筷子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一碗三文鱼饼、沙拉和鹰嘴豆泥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一碗宽意大利面配有欧芹黄油、烤榛子和帕尔马干酪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一碗沙拉配有炒饭、水煮蛋和一双筷子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鳄梨和酸橙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演示文稿标题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演示文稿标题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正文级别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演示文稿副标题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三文鱼饼、沙拉和鹰嘴豆泥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灯片标题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幻灯片标题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幻灯片副标题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43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44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61" name="正文级别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一碗宽意大利面配有欧芹黄油、烤榛子和帕尔马干酪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灯片标题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实时视频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72" name="正文级别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幻灯片标题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实时视频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灯片副标题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幻灯片副标题</a:t>
            </a:r>
          </a:p>
        </p:txBody>
      </p:sp>
      <p:sp>
        <p:nvSpPr>
          <p:cNvPr id="82" name="正文级别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幻灯片标题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幻灯片标题</a:t>
            </a:r>
          </a:p>
        </p:txBody>
      </p:sp>
      <p:sp>
        <p:nvSpPr>
          <p:cNvPr id="8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节标题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章节标题</a:t>
            </a:r>
          </a:p>
        </p:txBody>
      </p:sp>
      <p:sp>
        <p:nvSpPr>
          <p:cNvPr id="92" name="幻灯片编号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幻灯片标题</a:t>
            </a:r>
          </a:p>
        </p:txBody>
      </p:sp>
      <p:sp>
        <p:nvSpPr>
          <p:cNvPr id="3" name="正文级别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幻灯片项目符号文本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uai Ma   2025.2.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3600"/>
            </a:lvl1pPr>
          </a:lstStyle>
          <a:p>
            <a:pPr/>
            <a:r>
              <a:t>Shuai Ma   2025.2.21</a:t>
            </a:r>
          </a:p>
        </p:txBody>
      </p:sp>
      <p:sp>
        <p:nvSpPr>
          <p:cNvPr id="172" name="DiT Caching Semina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DiT Caching Seminar </a:t>
            </a:r>
          </a:p>
        </p:txBody>
      </p:sp>
      <p:sp>
        <p:nvSpPr>
          <p:cNvPr id="173" name="Teacache &amp; ToC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&amp; ToCa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237" name="Experi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Experiment</a:t>
            </a:r>
          </a:p>
        </p:txBody>
      </p:sp>
      <p:sp>
        <p:nvSpPr>
          <p:cNvPr id="238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9055" y="4614777"/>
            <a:ext cx="20145890" cy="7523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244" name="Experi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Experiment</a:t>
            </a:r>
          </a:p>
        </p:txBody>
      </p:sp>
      <p:sp>
        <p:nvSpPr>
          <p:cNvPr id="245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6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6102" y="6215104"/>
            <a:ext cx="9603024" cy="4322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47579" y="6562142"/>
            <a:ext cx="11095553" cy="3628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252" name="Though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Thoughts</a:t>
            </a:r>
          </a:p>
        </p:txBody>
      </p:sp>
      <p:sp>
        <p:nvSpPr>
          <p:cNvPr id="253" name="1. 启发式算法合理性存疑，超参数太多(λ1-3，R)，不简洁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启发式算法合理性存疑，超参数太多(λ1-3，R)，不简洁</a:t>
            </a:r>
          </a:p>
          <a:p>
            <a:pPr/>
            <a:r>
              <a:t>2. token之间计算L2范数是否合适？consine similarity？(SiTo)</a:t>
            </a:r>
          </a:p>
          <a:p>
            <a:pPr/>
            <a:r>
              <a:t>3. 相邻步相同层输出token差距很大且分布不均，但block-wise cache的观察都是相邻时间步输出差异很小，这些差异真的影响了生成图片质量吗？(DuCa) Token caching是否真的有必要？</a:t>
            </a:r>
          </a:p>
          <a:p>
            <a:pPr/>
            <a:r>
              <a:t>4.未考虑不同timestep的影响，与Teacache怎么结合</a:t>
            </a:r>
          </a:p>
          <a:p>
            <a:pPr/>
            <a:r>
              <a:t>不容易follow，但token wise cache可能有启发性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256" name="Motiv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Motivation</a:t>
            </a:r>
          </a:p>
        </p:txBody>
      </p:sp>
      <p:sp>
        <p:nvSpPr>
          <p:cNvPr id="257" name="differences among outputs are not uniform across timesteps…"/>
          <p:cNvSpPr txBox="1"/>
          <p:nvPr>
            <p:ph type="body" sz="half" idx="1"/>
          </p:nvPr>
        </p:nvSpPr>
        <p:spPr>
          <a:xfrm>
            <a:off x="1206500" y="3829827"/>
            <a:ext cx="8752965" cy="8821025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differences among outputs are not uniform across timesteps</a:t>
            </a:r>
            <a:endParaRPr sz="1200"/>
          </a:p>
          <a:p>
            <a:pPr/>
            <a:r>
              <a:t>when can we reuse cached output to</a:t>
            </a:r>
            <a:r>
              <a:rPr sz="1200"/>
              <a:t>    </a:t>
            </a:r>
            <a:r>
              <a:t>substitute the current timestep output？</a:t>
            </a:r>
          </a:p>
        </p:txBody>
      </p:sp>
      <p:pic>
        <p:nvPicPr>
          <p:cNvPr id="258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3512" y="11301438"/>
            <a:ext cx="20796976" cy="1914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42606" y="3379195"/>
            <a:ext cx="9373725" cy="7850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264" name="Assump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Assumption</a:t>
            </a:r>
          </a:p>
        </p:txBody>
      </p:sp>
      <p:sp>
        <p:nvSpPr>
          <p:cNvPr id="265" name="There    exists a strong correlation between a models inputs and   outputs.…"/>
          <p:cNvSpPr txBox="1"/>
          <p:nvPr>
            <p:ph type="body" idx="1"/>
          </p:nvPr>
        </p:nvSpPr>
        <p:spPr>
          <a:xfrm>
            <a:off x="1206500" y="4003934"/>
            <a:ext cx="21971000" cy="8500582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There</a:t>
            </a:r>
            <a:r>
              <a:rPr sz="1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   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exists a strong correlation between a models inputs and</a:t>
            </a:r>
            <a:r>
              <a:rPr sz="1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  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outputs.</a:t>
            </a:r>
            <a:r>
              <a:t> </a:t>
            </a:r>
          </a:p>
          <a:p>
            <a:pPr/>
            <a:r>
              <a:t>Outputs differences  ==&gt;  Input differences                                               </a:t>
            </a:r>
          </a:p>
          <a:p>
            <a:pPr/>
          </a:p>
          <a:p>
            <a:pPr/>
            <a:r>
              <a:rPr>
                <a:solidFill>
                  <a:schemeClr val="accent1"/>
                </a:solidFill>
              </a:rPr>
              <a:t>Inputs</a:t>
            </a:r>
            <a:r>
              <a:t>：</a:t>
            </a:r>
          </a:p>
          <a:p>
            <a:pPr/>
            <a:r>
              <a:t>Text embedding</a:t>
            </a:r>
          </a:p>
          <a:p>
            <a:pPr/>
            <a:r>
              <a:t>Noisy input</a:t>
            </a:r>
          </a:p>
          <a:p>
            <a:pPr/>
            <a:r>
              <a:t>Timestep embedding</a:t>
            </a:r>
          </a:p>
        </p:txBody>
      </p:sp>
      <p:pic>
        <p:nvPicPr>
          <p:cNvPr id="266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9700" y="6384092"/>
            <a:ext cx="11430214" cy="6437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271" name="Metho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Method</a:t>
            </a:r>
          </a:p>
        </p:txBody>
      </p:sp>
      <p:sp>
        <p:nvSpPr>
          <p:cNvPr id="272" name="There    exists a strong correlation between a models inputs and   outpu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There</a:t>
            </a:r>
            <a:r>
              <a:rPr sz="1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   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exists a strong correlation between a models inputs and</a:t>
            </a:r>
            <a:r>
              <a:rPr sz="1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  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outputs.</a:t>
            </a:r>
            <a:r>
              <a:t> </a:t>
            </a:r>
          </a:p>
          <a:p>
            <a:pPr/>
            <a:r>
              <a:t>Outputs differences  ==&gt;  Input differences</a:t>
            </a:r>
          </a:p>
        </p:txBody>
      </p:sp>
      <p:pic>
        <p:nvPicPr>
          <p:cNvPr id="273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7274" y="6448787"/>
            <a:ext cx="17189452" cy="5958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1920" y="5458192"/>
            <a:ext cx="3898901" cy="95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279" name="Metho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Method</a:t>
            </a:r>
          </a:p>
        </p:txBody>
      </p:sp>
      <p:sp>
        <p:nvSpPr>
          <p:cNvPr id="280" name="幻灯片项目符号文本"/>
          <p:cNvSpPr txBox="1"/>
          <p:nvPr>
            <p:ph type="body" idx="1"/>
          </p:nvPr>
        </p:nvSpPr>
        <p:spPr>
          <a:xfrm>
            <a:off x="1206500" y="4003934"/>
            <a:ext cx="21971000" cy="850058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5467" y="3984152"/>
            <a:ext cx="6597098" cy="161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53864" y="3861768"/>
            <a:ext cx="8227909" cy="1856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已粘贴的影片.png" descr="已粘贴的影片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6337" y="6490766"/>
            <a:ext cx="20191326" cy="5318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288" name="Metho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Method</a:t>
            </a:r>
          </a:p>
        </p:txBody>
      </p:sp>
      <p:sp>
        <p:nvSpPr>
          <p:cNvPr id="289" name="differences in consecutive timesteps    are inconsistent (input/output)"/>
          <p:cNvSpPr txBox="1"/>
          <p:nvPr>
            <p:ph type="body" idx="1"/>
          </p:nvPr>
        </p:nvSpPr>
        <p:spPr>
          <a:xfrm>
            <a:off x="1206500" y="4003934"/>
            <a:ext cx="21971000" cy="8500582"/>
          </a:xfrm>
          <a:prstGeom prst="rect">
            <a:avLst/>
          </a:prstGeom>
        </p:spPr>
        <p:txBody>
          <a:bodyPr/>
          <a:lstStyle/>
          <a:p>
            <a:pPr/>
            <a:r>
              <a:t>differences in consecutive timesteps</a:t>
            </a:r>
            <a:r>
              <a:rPr sz="1200"/>
              <a:t>    </a:t>
            </a:r>
            <a:r>
              <a:t>are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inconsistent</a:t>
            </a:r>
            <a:r>
              <a:t> (input/output)</a:t>
            </a:r>
          </a:p>
        </p:txBody>
      </p:sp>
      <p:pic>
        <p:nvPicPr>
          <p:cNvPr id="290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3106" y="4961651"/>
            <a:ext cx="11948102" cy="1200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0864" y="6051146"/>
            <a:ext cx="10072586" cy="1922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已粘贴的影片.png" descr="已粘贴的影片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47594" y="7816374"/>
            <a:ext cx="17488812" cy="5784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已粘贴的影片.png" descr="已粘贴的影片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23644" y="5985703"/>
            <a:ext cx="12283490" cy="446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298" name="Experi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Experiment</a:t>
            </a:r>
          </a:p>
        </p:txBody>
      </p:sp>
      <p:sp>
        <p:nvSpPr>
          <p:cNvPr id="299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0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4045" y="3427604"/>
            <a:ext cx="19155910" cy="9897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305" name="Experi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Experiment</a:t>
            </a:r>
          </a:p>
        </p:txBody>
      </p:sp>
      <p:sp>
        <p:nvSpPr>
          <p:cNvPr id="306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7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2924" y="3350249"/>
            <a:ext cx="15058152" cy="10052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U-Net 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U-Net Caching</a:t>
            </a:r>
          </a:p>
        </p:txBody>
      </p:sp>
      <p:sp>
        <p:nvSpPr>
          <p:cNvPr id="178" name="DeepCache  (CVPR 2024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DeepCache  (CVPR 2024)</a:t>
            </a:r>
          </a:p>
        </p:txBody>
      </p:sp>
      <p:sp>
        <p:nvSpPr>
          <p:cNvPr id="179" name="Similar feature maps between adjacent timeste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Similar feature maps between adjacent timesteps</a:t>
            </a:r>
          </a:p>
        </p:txBody>
      </p:sp>
      <p:pic>
        <p:nvPicPr>
          <p:cNvPr id="18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7060" y="5228910"/>
            <a:ext cx="13569880" cy="8256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312" name="Experi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Experiment</a:t>
            </a:r>
          </a:p>
        </p:txBody>
      </p:sp>
      <p:sp>
        <p:nvSpPr>
          <p:cNvPr id="313" name="Quality-latency trade-off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Quality-latency trade-off</a:t>
            </a:r>
          </a:p>
        </p:txBody>
      </p:sp>
      <p:pic>
        <p:nvPicPr>
          <p:cNvPr id="314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478" y="5728720"/>
            <a:ext cx="22529044" cy="5874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319" name="Experi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Experiment</a:t>
            </a:r>
          </a:p>
        </p:txBody>
      </p:sp>
      <p:sp>
        <p:nvSpPr>
          <p:cNvPr id="320" name="Indicator &amp; Polynomial fitting &amp; Multi GPU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Indicator &amp; Polynomial fitting &amp; Multi GPUs</a:t>
            </a:r>
          </a:p>
        </p:txBody>
      </p:sp>
      <p:pic>
        <p:nvPicPr>
          <p:cNvPr id="321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406" y="5797835"/>
            <a:ext cx="8718105" cy="294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53825" y="5797835"/>
            <a:ext cx="9033205" cy="294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已粘贴的影片.png" descr="已粘贴的影片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73271" y="8913659"/>
            <a:ext cx="12037458" cy="4167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aCache (block-wis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TeaCache (block-wise)</a:t>
            </a:r>
          </a:p>
        </p:txBody>
      </p:sp>
      <p:sp>
        <p:nvSpPr>
          <p:cNvPr id="328" name="Though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Thoughts</a:t>
            </a:r>
          </a:p>
        </p:txBody>
      </p:sp>
      <p:sp>
        <p:nvSpPr>
          <p:cNvPr id="329" name="1. 没有考虑不同种类，不同层attention的区别，直接缓存输入与输出的差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没有考虑不同种类，不同层attention的区别，直接缓存输入与输出的差</a:t>
            </a:r>
          </a:p>
          <a:p>
            <a:pPr/>
            <a:r>
              <a:t>2. 连续缓存时连续时间步差值基本不变(还需要过最后一层MLP)，损失线性增长，考虑加入加权λt(Harmonia)</a:t>
            </a:r>
          </a:p>
          <a:p>
            <a:pPr/>
            <a:r>
              <a:t>3. 多项式系数是70个prompt上学习出来的固定参数，是否在不同prompts上鲁棒，同时不同模型需要更换不同的参数</a:t>
            </a:r>
          </a:p>
          <a:p>
            <a:pPr/>
            <a:r>
              <a:t>4. U形结构应该是针对一个prompt最终输出观察的结果，不同layer/prompt还是U形结构吗？参考文章opensora，opensora-plan，latte可视化结果结构不同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aperl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Paperlib</a:t>
            </a:r>
          </a:p>
        </p:txBody>
      </p:sp>
      <p:sp>
        <p:nvSpPr>
          <p:cNvPr id="332" name="幻灯片副标题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271" y="2331880"/>
            <a:ext cx="19025458" cy="11172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DiT</a:t>
            </a:r>
          </a:p>
        </p:txBody>
      </p:sp>
      <p:sp>
        <p:nvSpPr>
          <p:cNvPr id="185" name="Scalable diffusion models with transformer (ICCV 2023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Scalable diffusion models with transformer (ICCV 2023)</a:t>
            </a:r>
          </a:p>
        </p:txBody>
      </p:sp>
      <p:sp>
        <p:nvSpPr>
          <p:cNvPr id="186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4586" y="3624281"/>
            <a:ext cx="10494828" cy="8908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iT 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DiT Caching</a:t>
            </a:r>
          </a:p>
        </p:txBody>
      </p:sp>
      <p:sp>
        <p:nvSpPr>
          <p:cNvPr id="190" name="△-Di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△-DiT</a:t>
            </a:r>
          </a:p>
        </p:txBody>
      </p:sp>
      <p:sp>
        <p:nvSpPr>
          <p:cNvPr id="191" name="Front blocks: outline ; Rear blocks: detai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8800" indent="-558800" defTabSz="24384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00000"/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Front blocks: outline ; Rear blocks: details</a:t>
            </a:r>
          </a:p>
          <a:p>
            <a:pPr marL="558800" indent="-558800" defTabSz="24384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00000"/>
              <a:defRPr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T-b:cache rear blocks ; b-0:cache front blocks</a:t>
            </a:r>
          </a:p>
        </p:txBody>
      </p:sp>
      <p:pic>
        <p:nvPicPr>
          <p:cNvPr id="192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00419" y="2564776"/>
            <a:ext cx="7215724" cy="7416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2028" y="6773198"/>
            <a:ext cx="14142096" cy="5983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198" name="Motiv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Motivation</a:t>
            </a:r>
          </a:p>
        </p:txBody>
      </p:sp>
      <p:sp>
        <p:nvSpPr>
          <p:cNvPr id="199" name="Different tokens exhibit different sensitivities to feature cach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8800" indent="-558800" defTabSz="24384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00000"/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Different tokens exhibit different sensitivities to feature caching</a:t>
            </a:r>
          </a:p>
          <a:p>
            <a:pPr marL="558800" indent="-558800" defTabSz="243840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SzPct val="100000"/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Select suitable tokens to cache</a:t>
            </a:r>
          </a:p>
        </p:txBody>
      </p:sp>
      <p:pic>
        <p:nvPicPr>
          <p:cNvPr id="20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9708" y="6984723"/>
            <a:ext cx="8062995" cy="5650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30394" y="6984723"/>
            <a:ext cx="8315133" cy="5650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206" name="Metho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Method</a:t>
            </a:r>
          </a:p>
        </p:txBody>
      </p:sp>
      <p:sp>
        <p:nvSpPr>
          <p:cNvPr id="207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5043" y="5074783"/>
            <a:ext cx="19553914" cy="6603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213" name="Metho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Method</a:t>
            </a:r>
          </a:p>
        </p:txBody>
      </p:sp>
      <p:sp>
        <p:nvSpPr>
          <p:cNvPr id="214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565" y="5952473"/>
            <a:ext cx="22150870" cy="7173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8801" y="4597742"/>
            <a:ext cx="7930723" cy="1220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221" name="Metho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Method</a:t>
            </a:r>
          </a:p>
        </p:txBody>
      </p:sp>
      <p:sp>
        <p:nvSpPr>
          <p:cNvPr id="222" name="幻灯片项目符号文本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3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205" y="6980006"/>
            <a:ext cx="22943590" cy="5360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oCa (token-wise)    ICLR 20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ToCa (token-wise)   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ICLR 2025</a:t>
            </a:r>
          </a:p>
        </p:txBody>
      </p:sp>
      <p:sp>
        <p:nvSpPr>
          <p:cNvPr id="228" name="Metho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pPr/>
            <a:r>
              <a:t>Method</a:t>
            </a:r>
          </a:p>
        </p:txBody>
      </p:sp>
      <p:sp>
        <p:nvSpPr>
          <p:cNvPr id="229" name="Different ratio for different layers/typ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ratio for different layers/types</a:t>
            </a:r>
          </a:p>
        </p:txBody>
      </p:sp>
      <p:pic>
        <p:nvPicPr>
          <p:cNvPr id="230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8484" y="5736175"/>
            <a:ext cx="7892224" cy="1257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5400" y="7935608"/>
            <a:ext cx="18853320" cy="4404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已粘贴的影片.png" descr="已粘贴的影片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02403" y="5803775"/>
            <a:ext cx="6953105" cy="1028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