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75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4" r:id="rId22"/>
    <p:sldId id="273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1"/>
          </p:nvPr>
        </p:nvSpPr>
        <p:spPr>
          <a:xfrm>
            <a:off x="1155700" y="2825750"/>
            <a:ext cx="9880600" cy="10033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16666"/>
              </a:lnSpc>
              <a:defRPr sz="5400" b="1" i="0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2"/>
          </p:nvPr>
        </p:nvSpPr>
        <p:spPr>
          <a:xfrm>
            <a:off x="635000" y="787400"/>
            <a:ext cx="5256743" cy="14859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8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body" sz="quarter" idx="3" hasCustomPrompt="1"/>
          </p:nvPr>
        </p:nvSpPr>
        <p:spPr>
          <a:xfrm>
            <a:off x="5891743" y="845441"/>
            <a:ext cx="896343" cy="6350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25000"/>
              </a:lnSpc>
            </a:pPr>
            <a:r>
              <a:rPr lang="en-US" sz="32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4" hasCustomPrompt="1"/>
          </p:nvPr>
        </p:nvSpPr>
        <p:spPr>
          <a:xfrm>
            <a:off x="5891743" y="2328926"/>
            <a:ext cx="896343" cy="6350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25000"/>
              </a:lnSpc>
            </a:pPr>
            <a:r>
              <a:rPr lang="en-US" sz="32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5" hasCustomPrompt="1"/>
          </p:nvPr>
        </p:nvSpPr>
        <p:spPr>
          <a:xfrm>
            <a:off x="5891743" y="3764257"/>
            <a:ext cx="896343" cy="6350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25000"/>
              </a:lnSpc>
            </a:pPr>
            <a:r>
              <a:rPr lang="en-US" sz="32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6" hasCustomPrompt="1"/>
          </p:nvPr>
        </p:nvSpPr>
        <p:spPr>
          <a:xfrm>
            <a:off x="5891743" y="5220906"/>
            <a:ext cx="896343" cy="6350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25000"/>
              </a:lnSpc>
            </a:pPr>
            <a:r>
              <a:rPr lang="en-US" sz="32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</a:p>
        </p:txBody>
      </p:sp>
      <p:sp>
        <p:nvSpPr>
          <p:cNvPr id="7" name="AutoShape 7"/>
          <p:cNvSpPr>
            <a:spLocks noGrp="1"/>
          </p:cNvSpPr>
          <p:nvPr>
            <p:ph type="body" sz="quarter" idx="7"/>
          </p:nvPr>
        </p:nvSpPr>
        <p:spPr>
          <a:xfrm>
            <a:off x="6788086" y="1240031"/>
            <a:ext cx="46482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8" name="AutoShape 8"/>
          <p:cNvSpPr>
            <a:spLocks noGrp="1"/>
          </p:cNvSpPr>
          <p:nvPr>
            <p:ph type="body" sz="quarter" idx="8"/>
          </p:nvPr>
        </p:nvSpPr>
        <p:spPr>
          <a:xfrm>
            <a:off x="6788086" y="2704466"/>
            <a:ext cx="46482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9" name="AutoShape 9"/>
          <p:cNvSpPr>
            <a:spLocks noGrp="1"/>
          </p:cNvSpPr>
          <p:nvPr>
            <p:ph type="body" sz="quarter" idx="9"/>
          </p:nvPr>
        </p:nvSpPr>
        <p:spPr>
          <a:xfrm>
            <a:off x="6788086" y="4139797"/>
            <a:ext cx="46482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0" name="AutoShape 10"/>
          <p:cNvSpPr>
            <a:spLocks noGrp="1"/>
          </p:cNvSpPr>
          <p:nvPr>
            <p:ph type="body" sz="quarter" idx="10"/>
          </p:nvPr>
        </p:nvSpPr>
        <p:spPr>
          <a:xfrm>
            <a:off x="6788086" y="5575129"/>
            <a:ext cx="46482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1" name="AutoShape 11"/>
          <p:cNvSpPr>
            <a:spLocks noGrp="1"/>
          </p:cNvSpPr>
          <p:nvPr>
            <p:ph type="body" sz="quarter" idx="11"/>
          </p:nvPr>
        </p:nvSpPr>
        <p:spPr>
          <a:xfrm>
            <a:off x="6788086" y="5150165"/>
            <a:ext cx="46482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2" name="AutoShape 12"/>
          <p:cNvSpPr>
            <a:spLocks noGrp="1"/>
          </p:cNvSpPr>
          <p:nvPr>
            <p:ph type="body" sz="quarter" idx="12"/>
          </p:nvPr>
        </p:nvSpPr>
        <p:spPr>
          <a:xfrm>
            <a:off x="6788086" y="796018"/>
            <a:ext cx="46482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3" name="AutoShape 13"/>
          <p:cNvSpPr>
            <a:spLocks noGrp="1"/>
          </p:cNvSpPr>
          <p:nvPr>
            <p:ph type="body" sz="quarter" idx="13"/>
          </p:nvPr>
        </p:nvSpPr>
        <p:spPr>
          <a:xfrm>
            <a:off x="6788086" y="2279503"/>
            <a:ext cx="46482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4" name="AutoShape 14"/>
          <p:cNvSpPr>
            <a:spLocks noGrp="1"/>
          </p:cNvSpPr>
          <p:nvPr>
            <p:ph type="body" sz="quarter" idx="14"/>
          </p:nvPr>
        </p:nvSpPr>
        <p:spPr>
          <a:xfrm>
            <a:off x="6788086" y="3714834"/>
            <a:ext cx="46482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rot="5399999" flipV="1">
            <a:off x="5672879" y="5482375"/>
            <a:ext cx="8636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>
            <a:solidFill>
              <a:srgbClr val="DEE0E3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AutoShape 3"/>
          <p:cNvSpPr>
            <a:spLocks noGrp="1"/>
          </p:cNvSpPr>
          <p:nvPr>
            <p:ph type="body" sz="quarter" idx="15"/>
          </p:nvPr>
        </p:nvSpPr>
        <p:spPr>
          <a:xfrm>
            <a:off x="6316558" y="4904525"/>
            <a:ext cx="5125239" cy="3175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quarter" idx="16"/>
          </p:nvPr>
        </p:nvSpPr>
        <p:spPr>
          <a:xfrm>
            <a:off x="635000" y="4853725"/>
            <a:ext cx="5257800" cy="6350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pic" sz="quarter" idx="17"/>
          </p:nvPr>
        </p:nvSpPr>
        <p:spPr>
          <a:xfrm>
            <a:off x="762000" y="762000"/>
            <a:ext cx="10668000" cy="3708400"/>
          </a:xfrm>
          <a:prstGeom prst="roundRect">
            <a:avLst>
              <a:gd name="adj" fmla="val 3424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18"/>
          </p:nvPr>
        </p:nvSpPr>
        <p:spPr>
          <a:xfrm>
            <a:off x="638697" y="5588000"/>
            <a:ext cx="5257800" cy="3175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9"/>
          </p:nvPr>
        </p:nvSpPr>
        <p:spPr>
          <a:xfrm>
            <a:off x="635000" y="787400"/>
            <a:ext cx="5256743" cy="5715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pic" sz="quarter" idx="20"/>
          </p:nvPr>
        </p:nvSpPr>
        <p:spPr>
          <a:xfrm>
            <a:off x="6096000" y="749300"/>
            <a:ext cx="5334000" cy="5359400"/>
          </a:xfrm>
          <a:prstGeom prst="roundRect">
            <a:avLst>
              <a:gd name="adj" fmla="val 238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21"/>
          </p:nvPr>
        </p:nvSpPr>
        <p:spPr>
          <a:xfrm>
            <a:off x="635000" y="5588000"/>
            <a:ext cx="5257800" cy="3175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body" sz="quarter" idx="22"/>
          </p:nvPr>
        </p:nvSpPr>
        <p:spPr>
          <a:xfrm>
            <a:off x="6172200" y="5588000"/>
            <a:ext cx="5257800" cy="3175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quarter" idx="23"/>
          </p:nvPr>
        </p:nvSpPr>
        <p:spPr>
          <a:xfrm>
            <a:off x="635000" y="749300"/>
            <a:ext cx="10919218" cy="6350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pic" sz="quarter" idx="24"/>
          </p:nvPr>
        </p:nvSpPr>
        <p:spPr>
          <a:xfrm>
            <a:off x="762000" y="1886287"/>
            <a:ext cx="5130800" cy="3662849"/>
          </a:xfrm>
          <a:prstGeom prst="roundRect">
            <a:avLst>
              <a:gd name="adj" fmla="val 2773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pic" sz="quarter" idx="25"/>
          </p:nvPr>
        </p:nvSpPr>
        <p:spPr>
          <a:xfrm>
            <a:off x="6299200" y="1886287"/>
            <a:ext cx="5130800" cy="3662849"/>
          </a:xfrm>
          <a:prstGeom prst="roundRect">
            <a:avLst>
              <a:gd name="adj" fmla="val 2773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26"/>
          </p:nvPr>
        </p:nvSpPr>
        <p:spPr>
          <a:xfrm>
            <a:off x="635000" y="2781300"/>
            <a:ext cx="3835400" cy="12446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body" sz="quarter" idx="27"/>
          </p:nvPr>
        </p:nvSpPr>
        <p:spPr>
          <a:xfrm>
            <a:off x="9336835" y="5427090"/>
            <a:ext cx="2108929" cy="6223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quarter" idx="28"/>
          </p:nvPr>
        </p:nvSpPr>
        <p:spPr>
          <a:xfrm>
            <a:off x="7012027" y="5427090"/>
            <a:ext cx="2108929" cy="6223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body" sz="quarter" idx="29"/>
          </p:nvPr>
        </p:nvSpPr>
        <p:spPr>
          <a:xfrm>
            <a:off x="4674519" y="5427090"/>
            <a:ext cx="2108929" cy="6223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pic" sz="quarter" idx="30"/>
          </p:nvPr>
        </p:nvSpPr>
        <p:spPr>
          <a:xfrm>
            <a:off x="4826000" y="730847"/>
            <a:ext cx="1955800" cy="4699000"/>
          </a:xfrm>
          <a:prstGeom prst="roundRect">
            <a:avLst>
              <a:gd name="adj" fmla="val 3896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pic" sz="quarter" idx="31"/>
          </p:nvPr>
        </p:nvSpPr>
        <p:spPr>
          <a:xfrm>
            <a:off x="7162800" y="730847"/>
            <a:ext cx="1955800" cy="4699000"/>
          </a:xfrm>
          <a:prstGeom prst="roundRect">
            <a:avLst>
              <a:gd name="adj" fmla="val 3896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8" name="AutoShape 8"/>
          <p:cNvSpPr>
            <a:spLocks noGrp="1"/>
          </p:cNvSpPr>
          <p:nvPr>
            <p:ph type="pic" sz="quarter" idx="32"/>
          </p:nvPr>
        </p:nvSpPr>
        <p:spPr>
          <a:xfrm>
            <a:off x="9486900" y="730847"/>
            <a:ext cx="1955800" cy="4699000"/>
          </a:xfrm>
          <a:prstGeom prst="roundRect">
            <a:avLst>
              <a:gd name="adj" fmla="val 3896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33"/>
          </p:nvPr>
        </p:nvSpPr>
        <p:spPr>
          <a:xfrm>
            <a:off x="638697" y="749300"/>
            <a:ext cx="10922000" cy="6350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pic" sz="quarter" idx="34"/>
          </p:nvPr>
        </p:nvSpPr>
        <p:spPr>
          <a:xfrm>
            <a:off x="762000" y="2140287"/>
            <a:ext cx="1524000" cy="1524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pic" sz="quarter" idx="35"/>
          </p:nvPr>
        </p:nvSpPr>
        <p:spPr>
          <a:xfrm>
            <a:off x="6248400" y="2140287"/>
            <a:ext cx="1524000" cy="1524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pic" sz="quarter" idx="36"/>
          </p:nvPr>
        </p:nvSpPr>
        <p:spPr>
          <a:xfrm>
            <a:off x="762000" y="4228533"/>
            <a:ext cx="1524000" cy="1524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pic" sz="quarter" idx="37"/>
          </p:nvPr>
        </p:nvSpPr>
        <p:spPr>
          <a:xfrm>
            <a:off x="6248400" y="4228533"/>
            <a:ext cx="1524000" cy="1524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body" sz="quarter" idx="38"/>
          </p:nvPr>
        </p:nvSpPr>
        <p:spPr>
          <a:xfrm>
            <a:off x="2331321" y="2750532"/>
            <a:ext cx="36068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8" name="AutoShape 8"/>
          <p:cNvSpPr>
            <a:spLocks noGrp="1"/>
          </p:cNvSpPr>
          <p:nvPr>
            <p:ph type="body" sz="quarter" idx="39"/>
          </p:nvPr>
        </p:nvSpPr>
        <p:spPr>
          <a:xfrm>
            <a:off x="7823200" y="2781138"/>
            <a:ext cx="36068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9" name="AutoShape 9"/>
          <p:cNvSpPr>
            <a:spLocks noGrp="1"/>
          </p:cNvSpPr>
          <p:nvPr>
            <p:ph type="body" sz="quarter" idx="40"/>
          </p:nvPr>
        </p:nvSpPr>
        <p:spPr>
          <a:xfrm>
            <a:off x="2331321" y="4844240"/>
            <a:ext cx="36068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0" name="AutoShape 10"/>
          <p:cNvSpPr>
            <a:spLocks noGrp="1"/>
          </p:cNvSpPr>
          <p:nvPr>
            <p:ph type="body" sz="quarter" idx="41"/>
          </p:nvPr>
        </p:nvSpPr>
        <p:spPr>
          <a:xfrm>
            <a:off x="7823200" y="4844240"/>
            <a:ext cx="3606800" cy="2794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1" name="AutoShape 11"/>
          <p:cNvSpPr>
            <a:spLocks noGrp="1"/>
          </p:cNvSpPr>
          <p:nvPr>
            <p:ph type="body" sz="quarter" idx="42"/>
          </p:nvPr>
        </p:nvSpPr>
        <p:spPr>
          <a:xfrm>
            <a:off x="2331321" y="2330787"/>
            <a:ext cx="36068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2" name="AutoShape 12"/>
          <p:cNvSpPr>
            <a:spLocks noGrp="1"/>
          </p:cNvSpPr>
          <p:nvPr>
            <p:ph type="body" sz="quarter" idx="43"/>
          </p:nvPr>
        </p:nvSpPr>
        <p:spPr>
          <a:xfrm>
            <a:off x="7823200" y="2330787"/>
            <a:ext cx="36068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3" name="AutoShape 13"/>
          <p:cNvSpPr>
            <a:spLocks noGrp="1"/>
          </p:cNvSpPr>
          <p:nvPr>
            <p:ph type="body" sz="quarter" idx="44"/>
          </p:nvPr>
        </p:nvSpPr>
        <p:spPr>
          <a:xfrm>
            <a:off x="2331321" y="4457376"/>
            <a:ext cx="36068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  <p:sp>
        <p:nvSpPr>
          <p:cNvPr id="14" name="AutoShape 14"/>
          <p:cNvSpPr>
            <a:spLocks noGrp="1"/>
          </p:cNvSpPr>
          <p:nvPr>
            <p:ph type="body" sz="quarter" idx="45"/>
          </p:nvPr>
        </p:nvSpPr>
        <p:spPr>
          <a:xfrm>
            <a:off x="7823200" y="4457376"/>
            <a:ext cx="3606800" cy="317500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defRPr sz="16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46"/>
          </p:nvPr>
        </p:nvSpPr>
        <p:spPr>
          <a:xfrm>
            <a:off x="1161058" y="748860"/>
            <a:ext cx="9867900" cy="6350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3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pic" sz="quarter" idx="47"/>
          </p:nvPr>
        </p:nvSpPr>
        <p:spPr>
          <a:xfrm>
            <a:off x="1447800" y="1988850"/>
            <a:ext cx="1270000" cy="12700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pic" sz="quarter" idx="48"/>
          </p:nvPr>
        </p:nvSpPr>
        <p:spPr>
          <a:xfrm>
            <a:off x="5461000" y="1988850"/>
            <a:ext cx="1270000" cy="12700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pic" sz="quarter" idx="49"/>
          </p:nvPr>
        </p:nvSpPr>
        <p:spPr>
          <a:xfrm>
            <a:off x="9474200" y="1988850"/>
            <a:ext cx="1270000" cy="12700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pic" sz="quarter" idx="50"/>
          </p:nvPr>
        </p:nvSpPr>
        <p:spPr>
          <a:xfrm>
            <a:off x="1447800" y="4227271"/>
            <a:ext cx="1270000" cy="12700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pic" sz="quarter" idx="51"/>
          </p:nvPr>
        </p:nvSpPr>
        <p:spPr>
          <a:xfrm>
            <a:off x="9474200" y="4227271"/>
            <a:ext cx="1270000" cy="12700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8" name="AutoShape 8"/>
          <p:cNvSpPr>
            <a:spLocks noGrp="1"/>
          </p:cNvSpPr>
          <p:nvPr>
            <p:ph type="pic" sz="quarter" idx="52"/>
          </p:nvPr>
        </p:nvSpPr>
        <p:spPr>
          <a:xfrm>
            <a:off x="5461000" y="4227271"/>
            <a:ext cx="1270000" cy="12700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63500" tIns="63500" rIns="63500" bIns="63500" anchor="ctr">
            <a:noAutofit/>
          </a:bodyPr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9" name="AutoShape 9"/>
          <p:cNvSpPr>
            <a:spLocks noGrp="1"/>
          </p:cNvSpPr>
          <p:nvPr>
            <p:ph type="body" sz="quarter" idx="53"/>
          </p:nvPr>
        </p:nvSpPr>
        <p:spPr>
          <a:xfrm>
            <a:off x="762000" y="3246150"/>
            <a:ext cx="2641600" cy="2794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10" name="AutoShape 10"/>
          <p:cNvSpPr>
            <a:spLocks noGrp="1"/>
          </p:cNvSpPr>
          <p:nvPr>
            <p:ph type="body" sz="quarter" idx="54"/>
          </p:nvPr>
        </p:nvSpPr>
        <p:spPr>
          <a:xfrm>
            <a:off x="4775200" y="3246150"/>
            <a:ext cx="2641600" cy="2794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11" name="AutoShape 11"/>
          <p:cNvSpPr>
            <a:spLocks noGrp="1"/>
          </p:cNvSpPr>
          <p:nvPr>
            <p:ph type="body" sz="quarter" idx="55"/>
          </p:nvPr>
        </p:nvSpPr>
        <p:spPr>
          <a:xfrm>
            <a:off x="8788400" y="3246150"/>
            <a:ext cx="2641600" cy="2794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12" name="AutoShape 12"/>
          <p:cNvSpPr>
            <a:spLocks noGrp="1"/>
          </p:cNvSpPr>
          <p:nvPr>
            <p:ph type="body" sz="quarter" idx="56"/>
          </p:nvPr>
        </p:nvSpPr>
        <p:spPr>
          <a:xfrm>
            <a:off x="762000" y="5484571"/>
            <a:ext cx="2641600" cy="2794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13" name="AutoShape 13"/>
          <p:cNvSpPr>
            <a:spLocks noGrp="1"/>
          </p:cNvSpPr>
          <p:nvPr>
            <p:ph type="body" sz="quarter" idx="57"/>
          </p:nvPr>
        </p:nvSpPr>
        <p:spPr>
          <a:xfrm>
            <a:off x="4775200" y="5484571"/>
            <a:ext cx="2641600" cy="2794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14" name="AutoShape 14"/>
          <p:cNvSpPr>
            <a:spLocks noGrp="1"/>
          </p:cNvSpPr>
          <p:nvPr>
            <p:ph type="body" sz="quarter" idx="58"/>
          </p:nvPr>
        </p:nvSpPr>
        <p:spPr>
          <a:xfrm>
            <a:off x="8788400" y="5497271"/>
            <a:ext cx="2641600" cy="2794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4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9"/>
          </p:nvPr>
        </p:nvSpPr>
        <p:spPr>
          <a:xfrm>
            <a:off x="1168400" y="2745740"/>
            <a:ext cx="9880600" cy="10033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16666"/>
              </a:lnSpc>
              <a:defRPr sz="5400" b="1" i="0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body" sz="quarter" idx="60"/>
          </p:nvPr>
        </p:nvSpPr>
        <p:spPr>
          <a:xfrm>
            <a:off x="1168400" y="2080158"/>
            <a:ext cx="9880600" cy="317500"/>
          </a:xfrm>
          <a:prstGeom prst="rect">
            <a:avLst/>
          </a:prstGeom>
          <a:noFill/>
          <a:ln w="2540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25000"/>
              </a:lnSpc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94299" y="4211515"/>
            <a:ext cx="1803400" cy="6858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dirty="0" err="1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朱顺尧</a:t>
            </a:r>
            <a:endParaRPr lang="en-US" sz="1100" dirty="0"/>
          </a:p>
          <a:p>
            <a:pPr indent="0" algn="ctr">
              <a:lnSpc>
                <a:spcPct val="125000"/>
              </a:lnSpc>
            </a:pPr>
            <a:r>
              <a:rPr lang="en-US" sz="18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2025.3.</a:t>
            </a:r>
            <a:r>
              <a:rPr lang="en-US" altLang="zh-CN" sz="18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14</a:t>
            </a:r>
            <a:endParaRPr lang="en-US" sz="18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2703751" y="2220626"/>
            <a:ext cx="6784497" cy="10287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25000"/>
              </a:lnSpc>
              <a:defRPr/>
            </a:pPr>
            <a:r>
              <a:rPr lang="en-US" sz="5400" b="1" i="0" u="none" strike="noStrike" dirty="0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Lightweight DETR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9F3D40-02D0-CDC0-3CEC-F2E2127B3649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Results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B6ECDC-E61A-7EA0-E173-EC93D9E2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1772113"/>
            <a:ext cx="6721522" cy="28788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9A8040-2147-4F08-69AA-1D658167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349" y="1671058"/>
            <a:ext cx="3948092" cy="32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BE8F-0868-AB3D-0B89-465A022B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EB387DA-1679-0479-0942-15A9DE718348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Ablation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108FCB-6DF8-9012-8BC7-AABEDB1C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593163"/>
            <a:ext cx="7239000" cy="2143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A3D63A-1216-FCB4-7AD9-28959282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4262224"/>
            <a:ext cx="68675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9F7DA-6EEA-8E63-45C7-A7A88ECB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6419DE-8780-F282-111C-FE589811CCAE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Ablation</a:t>
            </a:r>
            <a:endParaRPr lang="zh-CN" altLang="en-US" sz="28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2CDB981-63EE-5191-EAC2-18AA91D0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9" y="1486342"/>
            <a:ext cx="7248525" cy="42005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0452B1-1938-DC6B-AABA-05DF92BA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96" y="2619816"/>
            <a:ext cx="4933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6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3F5A7C-906E-B9A7-1AEA-A571AFB2C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169"/>
            <a:ext cx="12192000" cy="44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F99F02-C844-ED9E-A635-5771C74A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6" y="1238250"/>
            <a:ext cx="5381625" cy="4381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2DD562-CDE7-C279-8561-4879043D57C7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Motivation</a:t>
            </a:r>
            <a:r>
              <a:rPr lang="en-US" altLang="zh-CN" sz="2800" dirty="0" err="1"/>
              <a:t>&amp;</a:t>
            </a:r>
            <a:r>
              <a:rPr lang="en-US" altLang="zh-CN" sz="2800" b="1" dirty="0" err="1"/>
              <a:t>Observation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CD8D44-2C43-30DE-C58B-4C961BE7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3492"/>
            <a:ext cx="5324475" cy="13525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7D26D1-02AA-DBD1-391E-B9CC8E4B5B58}"/>
              </a:ext>
            </a:extLst>
          </p:cNvPr>
          <p:cNvSpPr txBox="1"/>
          <p:nvPr/>
        </p:nvSpPr>
        <p:spPr>
          <a:xfrm>
            <a:off x="6347171" y="2066386"/>
            <a:ext cx="4675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Encoding Redundancy</a:t>
            </a:r>
            <a:r>
              <a:rPr lang="zh-CN" altLang="en-US" sz="1800" dirty="0"/>
              <a:t>：</a:t>
            </a:r>
            <a:r>
              <a:rPr lang="en-US" altLang="zh-CN" sz="1800" dirty="0"/>
              <a:t>background</a:t>
            </a:r>
          </a:p>
          <a:p>
            <a:r>
              <a:rPr lang="en-US" altLang="zh-CN" sz="1800" dirty="0"/>
              <a:t>Selection Redundancy</a:t>
            </a:r>
            <a:r>
              <a:rPr lang="zh-CN" altLang="en-US" sz="1800" dirty="0"/>
              <a:t>：</a:t>
            </a:r>
            <a:r>
              <a:rPr lang="en-US" altLang="zh-CN" sz="1800" dirty="0"/>
              <a:t>query do not match one-to-one with GT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5646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260E61E-51D5-4F8E-405E-67DF90BE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709737"/>
            <a:ext cx="11096625" cy="3438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90C7F36-5F52-E2EE-F306-4545A9462F6C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776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52AD-485F-0510-E93D-1E3FA168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73BB94A-3840-3912-666C-B714E2C2F6F8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5D0A5A-C756-5269-7F23-852698E4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94" y="2059431"/>
            <a:ext cx="3286125" cy="809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CCD9CF-4917-32E3-75F9-C6960621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7" y="3452627"/>
            <a:ext cx="4429125" cy="809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CC00C2-6D0D-3042-083E-FC3D38E8A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73" y="1209026"/>
            <a:ext cx="7013260" cy="38069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30BD6CC-E477-E25B-77BD-7CDFC26ACC03}"/>
              </a:ext>
            </a:extLst>
          </p:cNvPr>
          <p:cNvSpPr txBox="1"/>
          <p:nvPr/>
        </p:nvSpPr>
        <p:spPr>
          <a:xfrm>
            <a:off x="737974" y="102436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Salience Supervision</a:t>
            </a:r>
          </a:p>
        </p:txBody>
      </p:sp>
    </p:spTree>
    <p:extLst>
      <p:ext uri="{BB962C8B-B14F-4D97-AF65-F5344CB8AC3E}">
        <p14:creationId xmlns:p14="http://schemas.microsoft.com/office/powerpoint/2010/main" val="71570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5FBF-E5CA-99AC-7A0C-DEEFDABE9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4CB1434-2848-37A8-D555-DDECBCD94683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E5E5747-255C-731E-766B-DD424307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17" y="4779308"/>
            <a:ext cx="3829050" cy="4381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4576EB-6FBB-9C92-DA19-2F0576E0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98" y="1320190"/>
            <a:ext cx="5327621" cy="24990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4EAFD74-C68F-65B8-8496-953B6B5ACD81}"/>
              </a:ext>
            </a:extLst>
          </p:cNvPr>
          <p:cNvSpPr txBox="1"/>
          <p:nvPr/>
        </p:nvSpPr>
        <p:spPr>
          <a:xfrm>
            <a:off x="988676" y="5440839"/>
            <a:ext cx="3829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Dual attention</a:t>
            </a:r>
          </a:p>
          <a:p>
            <a:endParaRPr lang="zh-CN" altLang="en-US" sz="1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B622D3F-2D2B-230D-E1C0-7B369ACC5EB5}"/>
              </a:ext>
            </a:extLst>
          </p:cNvPr>
          <p:cNvSpPr txBox="1"/>
          <p:nvPr/>
        </p:nvSpPr>
        <p:spPr>
          <a:xfrm>
            <a:off x="7453394" y="4396273"/>
            <a:ext cx="2256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0.4 0.8 1.0 1.0</a:t>
            </a:r>
            <a:endParaRPr lang="zh-CN" alt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0530C7-9AAA-8A56-2AEA-6D9B11C33451}"/>
              </a:ext>
            </a:extLst>
          </p:cNvPr>
          <p:cNvSpPr txBox="1"/>
          <p:nvPr/>
        </p:nvSpPr>
        <p:spPr>
          <a:xfrm>
            <a:off x="737974" y="102436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Hierarchical Filtering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62510D-B035-2E7B-0D2C-93E080559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43" y="1417161"/>
            <a:ext cx="4956317" cy="30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DA573-EAF4-C527-2B61-5C756606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96214A-7D7F-E09B-C8CA-31941CA57F53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CF9D31-525A-6B8C-1CC9-72F203B7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85" y="1315033"/>
            <a:ext cx="3606310" cy="8098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481FF4-F501-E640-FE1F-9F8F71E9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4" y="3484229"/>
            <a:ext cx="6118605" cy="20936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6E59A3-35A8-2EC3-7115-93791F508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820" y="3899903"/>
            <a:ext cx="5035741" cy="13108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94467E-D6A6-5C24-B696-64EF619D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704" y="2124871"/>
            <a:ext cx="3590925" cy="76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E36B8E6-0958-7949-0361-774F139F0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561" y="141368"/>
            <a:ext cx="3048000" cy="33623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9C9683A-1AF4-CFCE-3175-DF13B578BAD4}"/>
              </a:ext>
            </a:extLst>
          </p:cNvPr>
          <p:cNvSpPr txBox="1"/>
          <p:nvPr/>
        </p:nvSpPr>
        <p:spPr>
          <a:xfrm>
            <a:off x="737974" y="102436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Query Refinement (semantic misalignment)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1C78C2-73CD-FE06-80B9-8A7A714CAD10}"/>
              </a:ext>
            </a:extLst>
          </p:cNvPr>
          <p:cNvSpPr txBox="1"/>
          <p:nvPr/>
        </p:nvSpPr>
        <p:spPr>
          <a:xfrm>
            <a:off x="573207" y="1754160"/>
            <a:ext cx="1423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Background embedding</a:t>
            </a:r>
          </a:p>
          <a:p>
            <a:endParaRPr lang="zh-CN" alt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E8356F-6228-9E0C-ACE4-B9176D212EC6}"/>
              </a:ext>
            </a:extLst>
          </p:cNvPr>
          <p:cNvSpPr txBox="1"/>
          <p:nvPr/>
        </p:nvSpPr>
        <p:spPr>
          <a:xfrm>
            <a:off x="573207" y="3121568"/>
            <a:ext cx="2980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Cross-level token fusion</a:t>
            </a:r>
          </a:p>
          <a:p>
            <a:endParaRPr lang="zh-CN" altLang="en-US" sz="1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38D9E5F-1E0F-B640-5FF1-B8A6F9BF6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196" y="5194293"/>
            <a:ext cx="4238625" cy="4000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016D91-F5C6-AC99-0A98-FEF8AF416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0" y="6175221"/>
            <a:ext cx="4154990" cy="64009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1ACAA10-76E5-177D-B237-656899BC4656}"/>
              </a:ext>
            </a:extLst>
          </p:cNvPr>
          <p:cNvSpPr txBox="1"/>
          <p:nvPr/>
        </p:nvSpPr>
        <p:spPr>
          <a:xfrm>
            <a:off x="573207" y="5865069"/>
            <a:ext cx="2481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Redundancy removal</a:t>
            </a:r>
            <a:endParaRPr lang="zh-CN" altLang="en-US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6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78F06-E1EC-DFBA-9F15-F04445052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E2AC662-42FD-6542-BEF1-9ED23E48E934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Results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520321-945F-71D5-7533-415464B4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44" y="883299"/>
            <a:ext cx="7387451" cy="28763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3B2547-3A47-182B-4CC9-AF6ADFB41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40" y="3934693"/>
            <a:ext cx="7534858" cy="26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99" y="993701"/>
            <a:ext cx="9554001" cy="2383364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899" y="3679641"/>
            <a:ext cx="3997243" cy="2312377"/>
          </a:xfrm>
          <a:prstGeom prst="roundRect">
            <a:avLst>
              <a:gd name="adj" fmla="val 0"/>
            </a:avLst>
          </a:prstGeom>
          <a:ln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5" y="3889330"/>
            <a:ext cx="3933012" cy="1604935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5" name="AutoShape 5"/>
          <p:cNvSpPr/>
          <p:nvPr/>
        </p:nvSpPr>
        <p:spPr>
          <a:xfrm>
            <a:off x="5384800" y="6192833"/>
            <a:ext cx="1422400" cy="3048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O ∝(</a:t>
            </a:r>
            <a:r>
              <a:rPr lang="en-US" altLang="zh-CN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H</a:t>
            </a:r>
            <a: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W)</a:t>
            </a:r>
            <a:r>
              <a:rPr lang="en-US" sz="1600" b="0" i="0" u="none" strike="noStrike" baseline="30000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2</a:t>
            </a:r>
            <a:r>
              <a:rPr lang="en-US" sz="1600" dirty="0">
                <a:solidFill>
                  <a:srgbClr val="1F2329"/>
                </a:solidFill>
                <a:latin typeface="Noto Sans SC"/>
                <a:ea typeface="Noto Sans SC"/>
                <a:sym typeface="Noto Sans SC"/>
              </a:rPr>
              <a:t>d</a:t>
            </a:r>
            <a:endParaRPr lang="en-US" sz="1600" dirty="0">
              <a:solidFill>
                <a:srgbClr val="1F2329"/>
              </a:solidFill>
              <a:latin typeface="Noto Sans SC"/>
              <a:ea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904856" y="6192833"/>
            <a:ext cx="3271327" cy="3048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Deformable attn</a:t>
            </a:r>
            <a:r>
              <a:rPr lang="zh-CN" alt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  <a: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Sparse </a:t>
            </a:r>
            <a:r>
              <a:rPr lang="en-US" altLang="zh-CN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key</a:t>
            </a:r>
            <a:endParaRPr lang="en-US" sz="1600" b="0" i="0" u="none" strike="noStrike" dirty="0">
              <a:solidFill>
                <a:srgbClr val="1F2329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 dirty="0" err="1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O</a:t>
            </a:r>
            <a:r>
              <a:rPr lang="en-US" altLang="zh-CN" sz="1600" b="0" i="0" u="none" strike="noStrike" baseline="-25000" dirty="0" err="1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Deformable</a:t>
            </a:r>
            <a:r>
              <a:rPr lang="en-US" altLang="zh-CN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 ∝ </a:t>
            </a:r>
            <a: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Nq(</a:t>
            </a:r>
            <a:r>
              <a:rPr lang="en-US" altLang="zh-CN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H</a:t>
            </a:r>
            <a:r>
              <a:rPr lang="en-US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W)</a:t>
            </a:r>
            <a:r>
              <a:rPr lang="en-US" altLang="zh-CN" sz="11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altLang="zh-CN" sz="1600" dirty="0">
                <a:solidFill>
                  <a:srgbClr val="1F2329"/>
                </a:solidFill>
                <a:latin typeface="Noto Sans SC"/>
                <a:ea typeface="Noto Sans SC"/>
                <a:sym typeface="Noto Sans SC"/>
              </a:rPr>
              <a:t>d</a:t>
            </a:r>
            <a:endParaRPr lang="en-US" sz="1600" dirty="0">
              <a:solidFill>
                <a:srgbClr val="1F2329"/>
              </a:solidFill>
              <a:latin typeface="Noto Sans SC"/>
              <a:ea typeface="Noto Sans SC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4AE5C0-D699-B096-E630-E0654A530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365" y="3377065"/>
            <a:ext cx="2621081" cy="2771905"/>
          </a:xfrm>
          <a:prstGeom prst="rect">
            <a:avLst/>
          </a:prstGeom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FD06C8C0-18FD-9BF0-213B-693282166378}"/>
              </a:ext>
            </a:extLst>
          </p:cNvPr>
          <p:cNvSpPr/>
          <p:nvPr/>
        </p:nvSpPr>
        <p:spPr>
          <a:xfrm>
            <a:off x="1342051" y="6051671"/>
            <a:ext cx="1422400" cy="3048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sz="1600" b="0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Multi-scale feature map</a:t>
            </a:r>
            <a:endParaRPr lang="en-US" sz="1600" dirty="0">
              <a:solidFill>
                <a:srgbClr val="1F2329"/>
              </a:solidFill>
              <a:latin typeface="Noto Sans SC"/>
              <a:ea typeface="Noto Sans SC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71FCAB-5B31-7DDF-E6F4-D3A5785C1246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DETR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2CAC9-1565-E072-3322-A35B9B4E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F05624-E0D8-DECD-2701-9CB7286FD04F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Ablation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3F55A7-7902-BE4F-2E2C-2306B60B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44" y="1204275"/>
            <a:ext cx="6359067" cy="24615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487008-0D04-1AD7-2CA9-84FA34401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43" y="3595563"/>
            <a:ext cx="6359067" cy="19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D71B4-6BE3-BCC0-197B-9B86DE15D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E1398CC-1C47-E5D1-5546-99CEF4FA4B52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Ablation</a:t>
            </a:r>
            <a:endParaRPr lang="zh-CN" altLang="en-US" sz="28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6266FB-B3C3-9233-27C9-5C6AA9A4E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75" y="1259396"/>
            <a:ext cx="6812498" cy="1379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E0CABD-34B6-4232-4164-A470928A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19" y="3236167"/>
            <a:ext cx="3393281" cy="76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2EF7F-AF3A-EB9A-0754-6C76CA139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698" y="2667000"/>
            <a:ext cx="3590925" cy="76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56921C-C20A-8911-62AB-FD51B6747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996" y="4278416"/>
            <a:ext cx="4862331" cy="21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1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44" y="2214544"/>
            <a:ext cx="4553221" cy="1427186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D6AE71-9F4B-A8B0-397F-1905F65B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3" y="2928137"/>
            <a:ext cx="3223281" cy="32397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164E50-C875-ACCB-59FF-A9F1EB1CE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578" y="3829439"/>
            <a:ext cx="6726477" cy="25828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B1E185-5484-5E43-A393-A17FC665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534" y="318253"/>
            <a:ext cx="5260931" cy="1708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7280"/>
            <a:ext cx="12192000" cy="2663439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B3842D-7E8F-EFBE-E8D7-55FBC4FF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6" y="1155773"/>
            <a:ext cx="5588588" cy="29246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8DD8AA-A485-18AE-C3CA-33B3071D3F8F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Motivation</a:t>
            </a:r>
            <a:r>
              <a:rPr lang="en-US" altLang="zh-CN" sz="2800" dirty="0" err="1"/>
              <a:t>&amp;</a:t>
            </a:r>
            <a:r>
              <a:rPr lang="en-US" altLang="zh-CN" sz="2800" b="1" dirty="0" err="1"/>
              <a:t>Observation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1ABAB5-B046-4ADF-009E-C6416C0E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932" y="722075"/>
            <a:ext cx="5267278" cy="32665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6B075E-0200-7D06-3C8C-2BE384D2AB97}"/>
              </a:ext>
            </a:extLst>
          </p:cNvPr>
          <p:cNvSpPr txBox="1"/>
          <p:nvPr/>
        </p:nvSpPr>
        <p:spPr>
          <a:xfrm>
            <a:off x="6351517" y="4237737"/>
            <a:ext cx="6237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Sparse DETR relies </a:t>
            </a:r>
            <a:r>
              <a:rPr lang="zh-CN" altLang="en-US" sz="1800" dirty="0"/>
              <a:t>heavily on </a:t>
            </a:r>
            <a:r>
              <a:rPr lang="en-US" altLang="zh-CN" sz="1800" dirty="0"/>
              <a:t>DAM</a:t>
            </a:r>
          </a:p>
          <a:p>
            <a:endParaRPr lang="en-US" altLang="zh-CN" sz="1800" dirty="0"/>
          </a:p>
          <a:p>
            <a:r>
              <a:rPr lang="en-US" altLang="zh-CN" sz="1800" dirty="0"/>
              <a:t>DAM use predicted pseudo GT to supervise training</a:t>
            </a:r>
          </a:p>
          <a:p>
            <a:r>
              <a:rPr lang="en-US" altLang="zh-CN" sz="1800" dirty="0"/>
              <a:t> </a:t>
            </a:r>
          </a:p>
          <a:p>
            <a:r>
              <a:rPr lang="en-US" altLang="zh-CN" sz="1800" dirty="0"/>
              <a:t>Weak correlation between DAM and the retained foreground tokens while using learnable query</a:t>
            </a:r>
            <a:endParaRPr lang="zh-CN" altLang="en-US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1D0CF4-E53E-B81A-2EBE-9D041006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62" y="4297553"/>
            <a:ext cx="5620573" cy="19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924A2E-F448-7971-851A-E2A579DD1AB2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5821E6-C0E8-B803-C1E9-218B7D2E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94" y="2446211"/>
            <a:ext cx="8598009" cy="36454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92D22FD-8402-8713-C8D3-CDE245AF4B86}"/>
              </a:ext>
            </a:extLst>
          </p:cNvPr>
          <p:cNvSpPr txBox="1"/>
          <p:nvPr/>
        </p:nvSpPr>
        <p:spPr>
          <a:xfrm>
            <a:off x="573206" y="1423727"/>
            <a:ext cx="10776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Foreground Token Selector                Multi-Category Score Predictor                         Dual Attention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8637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E1216F2-12DF-5D06-05C0-CC73F503FB2E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9D53E2-EEBA-56EE-50CB-A7456218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7" y="1556581"/>
            <a:ext cx="5977718" cy="36183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35AD7E-2AEC-2C41-8648-A6176AFE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74" y="5328647"/>
            <a:ext cx="5543550" cy="571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B962EDB-8065-EF33-47A0-2855D1E074B9}"/>
              </a:ext>
            </a:extLst>
          </p:cNvPr>
          <p:cNvSpPr txBox="1"/>
          <p:nvPr/>
        </p:nvSpPr>
        <p:spPr>
          <a:xfrm>
            <a:off x="737974" y="102436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Foreground Token Selector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62E87FE-455E-0B81-D9DC-A79C5FE9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14" y="3463811"/>
            <a:ext cx="3762375" cy="6000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F5565D-D23A-4582-7460-F0C0A20EF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802" y="2217852"/>
            <a:ext cx="4724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004E1-1A2D-F9C7-C18D-A083B9D2A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610DD7E-F519-9632-88E0-89ECBFA9DB42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741809D-29B1-26BC-5CE8-CA9A92CB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0" y="2725522"/>
            <a:ext cx="5615692" cy="70347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7E04F95-40DF-7147-5709-7A1BEB747F4E}"/>
              </a:ext>
            </a:extLst>
          </p:cNvPr>
          <p:cNvSpPr txBox="1"/>
          <p:nvPr/>
        </p:nvSpPr>
        <p:spPr>
          <a:xfrm>
            <a:off x="1279265" y="3702908"/>
            <a:ext cx="1059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foreground</a:t>
            </a:r>
          </a:p>
          <a:p>
            <a:pPr algn="ctr"/>
            <a:r>
              <a:rPr lang="en-US" altLang="zh-CN" dirty="0"/>
              <a:t>score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0415C4-A617-0C3F-7841-DBE5B5BEF2F4}"/>
              </a:ext>
            </a:extLst>
          </p:cNvPr>
          <p:cNvSpPr txBox="1"/>
          <p:nvPr/>
        </p:nvSpPr>
        <p:spPr>
          <a:xfrm>
            <a:off x="2211342" y="3702908"/>
            <a:ext cx="1059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class</a:t>
            </a:r>
          </a:p>
          <a:p>
            <a:pPr algn="ctr"/>
            <a:r>
              <a:rPr lang="en-US" altLang="zh-CN" dirty="0"/>
              <a:t>score 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FA7942-4403-C1AC-B890-3FC123BD83A3}"/>
              </a:ext>
            </a:extLst>
          </p:cNvPr>
          <p:cNvSpPr txBox="1"/>
          <p:nvPr/>
        </p:nvSpPr>
        <p:spPr>
          <a:xfrm>
            <a:off x="737974" y="102436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Multi-Category Score Predictor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C828CF-5569-3BBE-B9DD-16B7F8082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03" y="1737890"/>
            <a:ext cx="3133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A74C-1231-2438-E90F-1262319F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A2F381D-3CF6-4BD2-51F9-73C2106A8F80}"/>
              </a:ext>
            </a:extLst>
          </p:cNvPr>
          <p:cNvSpPr txBox="1"/>
          <p:nvPr/>
        </p:nvSpPr>
        <p:spPr>
          <a:xfrm>
            <a:off x="573207" y="477671"/>
            <a:ext cx="462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086C0E-2809-5AB8-D24B-3B73EA2D472D}"/>
              </a:ext>
            </a:extLst>
          </p:cNvPr>
          <p:cNvSpPr txBox="1"/>
          <p:nvPr/>
        </p:nvSpPr>
        <p:spPr>
          <a:xfrm>
            <a:off x="737974" y="102436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Dual Attention    </a:t>
            </a:r>
            <a:r>
              <a:rPr lang="en-US" altLang="zh-CN" sz="1800" dirty="0" err="1"/>
              <a:t>topk</a:t>
            </a:r>
            <a:r>
              <a:rPr lang="en-US" altLang="zh-CN" sz="1800" dirty="0"/>
              <a:t>=300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5562DC-E93F-A3E7-6B65-C0C5F9B4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0" y="1355606"/>
            <a:ext cx="5245078" cy="50769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C510E2-F4CF-EA4C-208E-6B317C30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03" y="1737890"/>
            <a:ext cx="3133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142</Words>
  <Application>Microsoft Office PowerPoint</Application>
  <PresentationFormat>宽屏</PresentationFormat>
  <Paragraphs>55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Noto Sans SC</vt:lpstr>
      <vt:lpstr>Arial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HUAWEI</dc:creator>
  <cp:lastModifiedBy>1 1</cp:lastModifiedBy>
  <cp:revision>13</cp:revision>
  <dcterms:modified xsi:type="dcterms:W3CDTF">2025-03-14T09:47:42Z</dcterms:modified>
</cp:coreProperties>
</file>